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97" r:id="rId5"/>
    <p:sldId id="299" r:id="rId6"/>
    <p:sldId id="304" r:id="rId7"/>
    <p:sldId id="307" r:id="rId8"/>
    <p:sldId id="277" r:id="rId9"/>
    <p:sldId id="302" r:id="rId10"/>
    <p:sldId id="305" r:id="rId11"/>
    <p:sldId id="306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20" autoAdjust="0"/>
    <p:restoredTop sz="85667" autoAdjust="0"/>
  </p:normalViewPr>
  <p:slideViewPr>
    <p:cSldViewPr>
      <p:cViewPr varScale="1">
        <p:scale>
          <a:sx n="95" d="100"/>
          <a:sy n="95" d="100"/>
        </p:scale>
        <p:origin x="1662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5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29190-F2FB-412F-9D58-A69C72FF97EC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0C8A2-345B-4CD2-B361-B171E6379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96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75B0FA-2CA6-4C0E-95DE-3A20DF438AD7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C98B68-AE0E-453F-8CF3-3230394E25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4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24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Given expense &gt;</a:t>
            </a:r>
            <a:r>
              <a:rPr lang="en-US" sz="1200" baseline="0" dirty="0"/>
              <a:t> recoveries – some portion of </a:t>
            </a:r>
            <a:r>
              <a:rPr lang="en-US" sz="1200" dirty="0"/>
              <a:t>F&amp;A costs associated with organized research are subsidized by other funds.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09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4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43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56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DA89-97FF-4012-BDF0-4860A01680A8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3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0161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087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239147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3608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1636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1205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83740-0B04-4A7E-BF82-C0526DCCA548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56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AAB4-9703-4AAF-AEDB-ACEF7EF233FB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8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E0A8-2790-4A10-ABE7-007121902D7D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5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636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7C0F-E4DF-4C67-BE0F-8C795BE7E067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6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5149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0682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E2F-A6CC-4EE5-935A-7F1EFBF3F3B2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1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3A5D-FC94-4BBC-9520-46AA766CD1B8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3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9731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C898-9FF3-4B86-96C7-95132B5273E2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3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D7D8E69-D1AC-4997-B433-A1DBD9A9C7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32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Facilities &amp; Administrative</a:t>
            </a:r>
            <a:br>
              <a:rPr lang="en-US" sz="4800" dirty="0"/>
            </a:br>
            <a:r>
              <a:rPr lang="en-US" sz="4800" dirty="0"/>
              <a:t>Costs and Recoveries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Recoveries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1752600"/>
            <a:ext cx="7924800" cy="4419600"/>
          </a:xfrm>
        </p:spPr>
        <p:txBody>
          <a:bodyPr>
            <a:normAutofit/>
          </a:bodyPr>
          <a:lstStyle/>
          <a:p>
            <a:r>
              <a:rPr lang="en-US" dirty="0"/>
              <a:t>Every $ of recovery is distributed the same in FY24: </a:t>
            </a:r>
          </a:p>
          <a:p>
            <a:pPr lvl="1"/>
            <a:r>
              <a:rPr lang="en-US" dirty="0"/>
              <a:t>General Education Fund = 69.22%</a:t>
            </a:r>
          </a:p>
          <a:p>
            <a:pPr lvl="1"/>
            <a:r>
              <a:rPr lang="en-US" dirty="0"/>
              <a:t>Research Facility Funds = 11.99%</a:t>
            </a:r>
          </a:p>
          <a:p>
            <a:pPr lvl="1"/>
            <a:r>
              <a:rPr lang="en-US" dirty="0"/>
              <a:t>UIHC = 4.78%</a:t>
            </a:r>
          </a:p>
          <a:p>
            <a:pPr lvl="1"/>
            <a:r>
              <a:rPr lang="en-US" dirty="0"/>
              <a:t>TTI Plant Fund = 10.93%</a:t>
            </a:r>
          </a:p>
          <a:p>
            <a:pPr lvl="1"/>
            <a:r>
              <a:rPr lang="en-US" dirty="0"/>
              <a:t>Oakdale Campus = 0.66% </a:t>
            </a:r>
          </a:p>
          <a:p>
            <a:pPr lvl="1"/>
            <a:r>
              <a:rPr lang="en-US" dirty="0"/>
              <a:t>Hygienic Lab = 0.02%</a:t>
            </a:r>
          </a:p>
          <a:p>
            <a:pPr lvl="1"/>
            <a:r>
              <a:rPr lang="en-US" dirty="0"/>
              <a:t>VPR = 2.40%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8756" y="694091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Calculation of UIHC Distribution %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719568"/>
              </p:ext>
            </p:extLst>
          </p:nvPr>
        </p:nvGraphicFramePr>
        <p:xfrm>
          <a:off x="952498" y="1752600"/>
          <a:ext cx="7391399" cy="2261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339">
                  <a:extLst>
                    <a:ext uri="{9D8B030D-6E8A-4147-A177-3AD203B41FA5}">
                      <a16:colId xmlns:a16="http://schemas.microsoft.com/office/drawing/2014/main" val="993617361"/>
                    </a:ext>
                  </a:extLst>
                </a:gridCol>
                <a:gridCol w="1239164">
                  <a:extLst>
                    <a:ext uri="{9D8B030D-6E8A-4147-A177-3AD203B41FA5}">
                      <a16:colId xmlns:a16="http://schemas.microsoft.com/office/drawing/2014/main" val="3591328861"/>
                    </a:ext>
                  </a:extLst>
                </a:gridCol>
                <a:gridCol w="528344">
                  <a:extLst>
                    <a:ext uri="{9D8B030D-6E8A-4147-A177-3AD203B41FA5}">
                      <a16:colId xmlns:a16="http://schemas.microsoft.com/office/drawing/2014/main" val="3369165128"/>
                    </a:ext>
                  </a:extLst>
                </a:gridCol>
                <a:gridCol w="401706">
                  <a:extLst>
                    <a:ext uri="{9D8B030D-6E8A-4147-A177-3AD203B41FA5}">
                      <a16:colId xmlns:a16="http://schemas.microsoft.com/office/drawing/2014/main" val="751387036"/>
                    </a:ext>
                  </a:extLst>
                </a:gridCol>
                <a:gridCol w="2389949">
                  <a:extLst>
                    <a:ext uri="{9D8B030D-6E8A-4147-A177-3AD203B41FA5}">
                      <a16:colId xmlns:a16="http://schemas.microsoft.com/office/drawing/2014/main" val="2156323517"/>
                    </a:ext>
                  </a:extLst>
                </a:gridCol>
                <a:gridCol w="1104897">
                  <a:extLst>
                    <a:ext uri="{9D8B030D-6E8A-4147-A177-3AD203B41FA5}">
                      <a16:colId xmlns:a16="http://schemas.microsoft.com/office/drawing/2014/main" val="20472814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19.3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UIHC 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       5,268,490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531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Total Rate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55.5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Total 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38,352,497     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1744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49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O&amp;M % of Total Rate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34.77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UIHC % of Total 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13.74%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970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712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560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O&amp;M % of Total Rate x UIHC % of Total O&amp;M =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4.78%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384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4800" dirty="0"/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Facilities &amp; Administrative (F&amp;A)</a:t>
            </a:r>
            <a:br>
              <a:rPr lang="en-US" dirty="0"/>
            </a:br>
            <a:r>
              <a:rPr lang="en-US" dirty="0"/>
              <a:t>Costs and Recoveries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……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F&amp;A costs </a:t>
            </a:r>
            <a:r>
              <a:rPr lang="en-US" sz="1800" dirty="0"/>
              <a:t>are actual expenses that reconcile to the UI audited Financial Statements.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……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F&amp;A recoveries </a:t>
            </a:r>
            <a:r>
              <a:rPr lang="en-US" sz="1800" dirty="0"/>
              <a:t>are generated to </a:t>
            </a:r>
            <a:r>
              <a:rPr lang="en-US" sz="1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reimburse</a:t>
            </a:r>
            <a:r>
              <a:rPr lang="en-US" sz="1800" dirty="0"/>
              <a:t> the UI for a portion of F&amp;A costs incurred.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……. Effort is made by Central Administration to return the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recoveries</a:t>
            </a:r>
            <a:r>
              <a:rPr lang="en-US" sz="1800" dirty="0"/>
              <a:t> to where the expense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occurred</a:t>
            </a:r>
            <a:r>
              <a:rPr lang="en-US" sz="1800" dirty="0"/>
              <a:t> given actual F&amp;A costs </a:t>
            </a:r>
            <a:r>
              <a:rPr lang="en-US" sz="1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exceed</a:t>
            </a:r>
            <a:r>
              <a:rPr lang="en-US" sz="1800" dirty="0"/>
              <a:t> F&amp;A recoveries.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7719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/>
              <a:t>F&amp;A Negotiation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 formal F&amp;A rate is prepared by the UI and proposed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every 4 years</a:t>
            </a:r>
            <a:r>
              <a:rPr lang="en-US" sz="1800" dirty="0"/>
              <a:t>.</a:t>
            </a:r>
          </a:p>
          <a:p>
            <a:r>
              <a:rPr lang="en-US" sz="1800" dirty="0"/>
              <a:t>Proposal prepared in accordance with cost principles defined in Uniform Guidance (formerly OMB Circular A-21)</a:t>
            </a:r>
          </a:p>
          <a:p>
            <a:r>
              <a:rPr lang="en-US" sz="1800" dirty="0"/>
              <a:t>Direct Negotiation with Federal Govt.</a:t>
            </a:r>
            <a:endParaRPr lang="en-US" sz="1800" u="sng" dirty="0"/>
          </a:p>
          <a:p>
            <a:pPr lvl="1"/>
            <a:r>
              <a:rPr lang="en-US" sz="1800" dirty="0"/>
              <a:t>Feds review documentation; then perform a site visit</a:t>
            </a:r>
          </a:p>
          <a:p>
            <a:pPr lvl="1"/>
            <a:r>
              <a:rPr lang="en-US" sz="1800" dirty="0"/>
              <a:t>Walk space; interview PI’s, staff &amp; students</a:t>
            </a:r>
          </a:p>
          <a:p>
            <a:pPr lvl="1"/>
            <a:r>
              <a:rPr lang="en-US" sz="1800" dirty="0"/>
              <a:t>FY 2025 is base year for next rate proposal</a:t>
            </a:r>
          </a:p>
          <a:p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approved F&amp;A rate is less than actual F&amp;A </a:t>
            </a:r>
            <a:r>
              <a:rPr lang="en-US" sz="1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rate.  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63048"/>
            <a:ext cx="628813" cy="800376"/>
          </a:xfrm>
        </p:spPr>
        <p:txBody>
          <a:bodyPr/>
          <a:lstStyle/>
          <a:p>
            <a:fld id="{92DF4A07-6078-42D5-B545-14B24FD2E8D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90600" y="2276475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066800" y="990600"/>
            <a:ext cx="6858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/>
              <a:t>University Financial Statements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7200" y="34956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Operations and Maintenance (F)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57200" y="18954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Building Depreciation (F)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57200" y="24288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Equipment Depreciation (F)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57200" y="40290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General Administration (A)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57200" y="45624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Departmental Administration (A)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57200" y="50958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Sponsored Project Administration (A)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57200" y="56292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Student Service Administration (A)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57200" y="29622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Interest (F)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457200" y="61626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Library (F)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334000" y="18954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Instruction and Dept Research (Inst)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5334000" y="2428875"/>
            <a:ext cx="3352800" cy="384175"/>
          </a:xfrm>
          <a:prstGeom prst="rect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/>
              <a:t>ORGANIZED RESEARCH (OR)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5334000" y="29622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Other Sponsored Activity (OSA)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5334000" y="34956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Other Institutional Activity (OIA)</a:t>
            </a:r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4343400" y="1371600"/>
            <a:ext cx="0" cy="494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>
            <a:off x="4800600" y="1371600"/>
            <a:ext cx="0" cy="494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5334000" y="6162675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Exclusions</a:t>
            </a:r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 flipH="1">
            <a:off x="3886200" y="20478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H="1">
            <a:off x="3886200" y="2581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 flipH="1">
            <a:off x="3886200" y="31146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H="1">
            <a:off x="3886200" y="3648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 flipH="1">
            <a:off x="3886200" y="41814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H="1">
            <a:off x="3886200" y="47148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 flipH="1">
            <a:off x="3886200" y="5248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 flipH="1">
            <a:off x="3886200" y="57816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 flipH="1">
            <a:off x="3886200" y="6315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>
            <a:off x="4800600" y="20478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4800600" y="2581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40"/>
          <p:cNvSpPr>
            <a:spLocks noChangeShapeType="1"/>
          </p:cNvSpPr>
          <p:nvPr/>
        </p:nvSpPr>
        <p:spPr bwMode="auto">
          <a:xfrm>
            <a:off x="4800600" y="31146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>
            <a:off x="4800600" y="3648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42"/>
          <p:cNvSpPr>
            <a:spLocks noChangeShapeType="1"/>
          </p:cNvSpPr>
          <p:nvPr/>
        </p:nvSpPr>
        <p:spPr bwMode="auto">
          <a:xfrm>
            <a:off x="4800600" y="6315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43"/>
          <p:cNvSpPr txBox="1">
            <a:spLocks noChangeArrowheads="1"/>
          </p:cNvSpPr>
          <p:nvPr/>
        </p:nvSpPr>
        <p:spPr bwMode="auto">
          <a:xfrm>
            <a:off x="457200" y="15240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u="sng"/>
              <a:t>F&amp;A Cost Groups</a:t>
            </a:r>
          </a:p>
        </p:txBody>
      </p: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5334000" y="15240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u="sng"/>
              <a:t>Direct Cost Groups (Bases)</a:t>
            </a:r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457200" y="2286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F&amp;A Rate Calculation</a:t>
            </a:r>
          </a:p>
        </p:txBody>
      </p:sp>
    </p:spTree>
    <p:extLst>
      <p:ext uri="{BB962C8B-B14F-4D97-AF65-F5344CB8AC3E}">
        <p14:creationId xmlns:p14="http://schemas.microsoft.com/office/powerpoint/2010/main" val="424043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81600" y="26670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Operations and Maintenance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Building Depreciation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81600" y="16002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Equipment Depreciation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181600" y="32004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General Administration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181600" y="37338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Departmental Administration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181600" y="42672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Sponsored Project Administration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181600" y="48006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Student Service Administration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181600" y="21336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Interest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181600" y="53340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Library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752600" y="63246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Inst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200400" y="6324600"/>
            <a:ext cx="914400" cy="384175"/>
          </a:xfrm>
          <a:prstGeom prst="rect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/>
              <a:t>OR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105400" y="63246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OSA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553200" y="63246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OIA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46482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4648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4648200" y="1752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46482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46482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648200" y="5486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181600" y="10668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u="sng"/>
              <a:t>F&amp;A Cost Groups</a:t>
            </a: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46482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4648200" y="4419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464820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3657600" y="1219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 flipH="1">
            <a:off x="2209800" y="5715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>
            <a:off x="4648200" y="5715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7086600" y="571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1752600" y="58674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3200400" y="5867400"/>
            <a:ext cx="914400" cy="384175"/>
          </a:xfrm>
          <a:prstGeom prst="rect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105400" y="58674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6553200" y="58674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2209800" y="571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>
            <a:off x="3657600" y="571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>
            <a:off x="5562600" y="571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152400" y="63246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Denominator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200548" y="58674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Numerator</a:t>
            </a:r>
          </a:p>
        </p:txBody>
      </p:sp>
      <p:sp>
        <p:nvSpPr>
          <p:cNvPr id="40" name="Slide Number Placeholder 3">
            <a:extLst>
              <a:ext uri="{FF2B5EF4-FFF2-40B4-BE49-F238E27FC236}">
                <a16:creationId xmlns:a16="http://schemas.microsoft.com/office/drawing/2014/main" id="{B732FAE3-CBD6-427E-BBA0-C84BC1C3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6431" y="263048"/>
            <a:ext cx="628813" cy="800376"/>
          </a:xfrm>
        </p:spPr>
        <p:txBody>
          <a:bodyPr/>
          <a:lstStyle/>
          <a:p>
            <a:fld id="{92DF4A07-6078-42D5-B545-14B24FD2E8D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4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009494"/>
              </p:ext>
            </p:extLst>
          </p:nvPr>
        </p:nvGraphicFramePr>
        <p:xfrm>
          <a:off x="611649" y="1143000"/>
          <a:ext cx="7628091" cy="5205373"/>
        </p:xfrm>
        <a:graphic>
          <a:graphicData uri="http://schemas.openxmlformats.org/drawingml/2006/table">
            <a:tbl>
              <a:tblPr/>
              <a:tblGrid>
                <a:gridCol w="90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5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7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Facilities: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Proposal Uncapped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Proposal Capped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Negotiated Rate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til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FY22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Negotiated Rate beg. FY23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Building Depreciation (BD)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Equipment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Depr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(ED)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Oper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Maint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(O&amp;M)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Library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(Lib)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Subtotal Facility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3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3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Administrative: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General Admin   (GA)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Departmental Admin (DA)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Sponsored Programs Admin   (SPA)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Subtotal Admin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 F&amp;A Rate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243" y="104826"/>
            <a:ext cx="8797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FY2021F&amp;A Rate by Component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899" y="6169976"/>
            <a:ext cx="8534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		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832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811705"/>
              </p:ext>
            </p:extLst>
          </p:nvPr>
        </p:nvGraphicFramePr>
        <p:xfrm>
          <a:off x="3162300" y="1752600"/>
          <a:ext cx="2590800" cy="2274883"/>
        </p:xfrm>
        <a:graphic>
          <a:graphicData uri="http://schemas.openxmlformats.org/drawingml/2006/table">
            <a:tbl>
              <a:tblPr/>
              <a:tblGrid>
                <a:gridCol w="149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47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Recoveries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108.78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Expenditures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153.36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Under Recovery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(44.58)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81400" y="52578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 Amounts in millions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7620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FY2024 F&amp;A Recoveries versus F&amp;A Overhead Expenditures</a:t>
            </a:r>
          </a:p>
        </p:txBody>
      </p:sp>
    </p:spTree>
    <p:extLst>
      <p:ext uri="{BB962C8B-B14F-4D97-AF65-F5344CB8AC3E}">
        <p14:creationId xmlns:p14="http://schemas.microsoft.com/office/powerpoint/2010/main" val="56897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078834"/>
              </p:ext>
            </p:extLst>
          </p:nvPr>
        </p:nvGraphicFramePr>
        <p:xfrm>
          <a:off x="2057400" y="1219200"/>
          <a:ext cx="4919472" cy="3840480"/>
        </p:xfrm>
        <a:graphic>
          <a:graphicData uri="http://schemas.openxmlformats.org/drawingml/2006/table">
            <a:tbl>
              <a:tblPr bandCol="1">
                <a:tableStyleId>{2D5ABB26-0587-4C30-8999-92F81FD0307C}</a:tableStyleId>
              </a:tblPr>
              <a:tblGrid>
                <a:gridCol w="2980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7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College/Unit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</a:p>
                    <a:p>
                      <a:pPr algn="ctr" fontAlgn="b"/>
                      <a:r>
                        <a:rPr lang="en-US" sz="1800" u="sng" strike="noStrike" baseline="0" dirty="0">
                          <a:effectLst/>
                        </a:rPr>
                        <a:t> </a:t>
                      </a:r>
                      <a:r>
                        <a:rPr lang="en-US" sz="1800" u="sng" strike="noStrike" dirty="0">
                          <a:effectLst/>
                        </a:rPr>
                        <a:t>Recoveries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Liberal Arts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14,235,259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   267,441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Dentistry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1,803,638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1,703,913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10,051,571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   133,208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Medicine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61,277,450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   919,768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Pharmacy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1,494,187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Health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10,974,468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Non-Collegiate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5,923,988 </a:t>
                      </a:r>
                      <a:endParaRPr lang="en-US" sz="18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$       108,784,891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2664" y="392668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F&amp;A </a:t>
            </a:r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rPr>
              <a:t>Recoveries</a:t>
            </a:r>
            <a:r>
              <a:rPr lang="en-US" dirty="0">
                <a:latin typeface="+mj-lt"/>
              </a:rPr>
              <a:t> Generated by Each College – FY2024</a:t>
            </a:r>
          </a:p>
        </p:txBody>
      </p:sp>
    </p:spTree>
    <p:extLst>
      <p:ext uri="{BB962C8B-B14F-4D97-AF65-F5344CB8AC3E}">
        <p14:creationId xmlns:p14="http://schemas.microsoft.com/office/powerpoint/2010/main" val="180168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Recoveries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1752600"/>
            <a:ext cx="79248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Effort is made by Central Administration to return the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recoveries</a:t>
            </a:r>
            <a:r>
              <a:rPr lang="en-US" dirty="0"/>
              <a:t> to where the expense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occurred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/>
              <a:t>FY24 = $108.8M Distribution </a:t>
            </a:r>
          </a:p>
          <a:p>
            <a:pPr lvl="1"/>
            <a:r>
              <a:rPr lang="en-US" dirty="0"/>
              <a:t>General Education Fund = $71.3M</a:t>
            </a:r>
          </a:p>
          <a:p>
            <a:pPr lvl="1"/>
            <a:r>
              <a:rPr lang="en-US" dirty="0"/>
              <a:t>Research Facility Funds = $12.2M</a:t>
            </a:r>
          </a:p>
          <a:p>
            <a:pPr lvl="1"/>
            <a:r>
              <a:rPr lang="en-US" dirty="0"/>
              <a:t>UIHC = $4.8M</a:t>
            </a:r>
          </a:p>
          <a:p>
            <a:pPr lvl="1"/>
            <a:r>
              <a:rPr lang="en-US" dirty="0"/>
              <a:t>TTI Plant Fund = $11.2M</a:t>
            </a:r>
          </a:p>
          <a:p>
            <a:pPr lvl="1"/>
            <a:r>
              <a:rPr lang="en-US" dirty="0"/>
              <a:t>Oakdale Campus = $0.7M</a:t>
            </a:r>
          </a:p>
          <a:p>
            <a:pPr lvl="1"/>
            <a:r>
              <a:rPr lang="en-US" dirty="0"/>
              <a:t>Clinical Trials = $5.7M</a:t>
            </a:r>
          </a:p>
          <a:p>
            <a:pPr lvl="1"/>
            <a:r>
              <a:rPr lang="en-US" dirty="0"/>
              <a:t>VPR = $2.7</a:t>
            </a:r>
          </a:p>
          <a:p>
            <a:pPr lvl="1"/>
            <a:r>
              <a:rPr lang="en-US" dirty="0"/>
              <a:t>Other = $0.2M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48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14827</TotalTime>
  <Words>786</Words>
  <Application>Microsoft Office PowerPoint</Application>
  <PresentationFormat>On-screen Show (4:3)</PresentationFormat>
  <Paragraphs>238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3</vt:lpstr>
      <vt:lpstr>Ion</vt:lpstr>
      <vt:lpstr>Facilities &amp; Administrative Costs and Recoveries</vt:lpstr>
      <vt:lpstr>Facilities &amp; Administrative (F&amp;A) Costs and Recoveries</vt:lpstr>
      <vt:lpstr>F&amp;A Negotiation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Distribution of Recoveries</vt:lpstr>
      <vt:lpstr>Distribution Recoveries</vt:lpstr>
      <vt:lpstr>PowerPoint Presentation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 F&amp;A Recoveries</dc:title>
  <dc:creator>tljohnsn</dc:creator>
  <cp:lastModifiedBy>Welter, Ted A</cp:lastModifiedBy>
  <cp:revision>642</cp:revision>
  <cp:lastPrinted>2019-01-22T20:56:03Z</cp:lastPrinted>
  <dcterms:created xsi:type="dcterms:W3CDTF">2010-11-11T20:53:09Z</dcterms:created>
  <dcterms:modified xsi:type="dcterms:W3CDTF">2024-10-23T20:57:33Z</dcterms:modified>
</cp:coreProperties>
</file>