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9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0" r:id="rId3"/>
    <p:sldId id="257" r:id="rId4"/>
    <p:sldId id="297" r:id="rId5"/>
    <p:sldId id="299" r:id="rId6"/>
    <p:sldId id="304" r:id="rId7"/>
    <p:sldId id="307" r:id="rId8"/>
    <p:sldId id="277" r:id="rId9"/>
    <p:sldId id="302" r:id="rId10"/>
    <p:sldId id="305" r:id="rId11"/>
    <p:sldId id="306" r:id="rId12"/>
    <p:sldId id="265" r:id="rId1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420" autoAdjust="0"/>
    <p:restoredTop sz="85667" autoAdjust="0"/>
  </p:normalViewPr>
  <p:slideViewPr>
    <p:cSldViewPr>
      <p:cViewPr varScale="1">
        <p:scale>
          <a:sx n="77" d="100"/>
          <a:sy n="77" d="100"/>
        </p:scale>
        <p:origin x="45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325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029190-F2FB-412F-9D58-A69C72FF97EC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0C8A2-345B-4CD2-B361-B171E6379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96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75B0FA-2CA6-4C0E-95DE-3A20DF438AD7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0C98B68-AE0E-453F-8CF3-3230394E25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42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98B68-AE0E-453F-8CF3-3230394E251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324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Given expense &gt;</a:t>
            </a:r>
            <a:r>
              <a:rPr lang="en-US" sz="1200" baseline="0" dirty="0"/>
              <a:t> recoveries – some portion of </a:t>
            </a:r>
            <a:r>
              <a:rPr lang="en-US" sz="1200" dirty="0"/>
              <a:t>F&amp;A costs associated with organized research are subsidized by other funds.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98B68-AE0E-453F-8CF3-3230394E251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1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98B68-AE0E-453F-8CF3-3230394E251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09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98B68-AE0E-453F-8CF3-3230394E251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004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98B68-AE0E-453F-8CF3-3230394E251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143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98B68-AE0E-453F-8CF3-3230394E251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7562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98B68-AE0E-453F-8CF3-3230394E251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87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DA89-97FF-4012-BDF0-4860A01680A8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33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8E69-D1AC-4997-B433-A1DBD9A9C780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80161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8E69-D1AC-4997-B433-A1DBD9A9C780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41087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8E69-D1AC-4997-B433-A1DBD9A9C780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239147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8E69-D1AC-4997-B433-A1DBD9A9C780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236082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8E69-D1AC-4997-B433-A1DBD9A9C780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816364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8E69-D1AC-4997-B433-A1DBD9A9C780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412057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83740-0B04-4A7E-BF82-C0526DCCA548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566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1AAB4-9703-4AAF-AEDB-ACEF7EF233FB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98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6E0A8-2790-4A10-ABE7-007121902D7D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455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8E69-D1AC-4997-B433-A1DBD9A9C780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636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7C0F-E4DF-4C67-BE0F-8C795BE7E067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6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8E69-D1AC-4997-B433-A1DBD9A9C780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95149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8E69-D1AC-4997-B433-A1DBD9A9C780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06821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0E2F-A6CC-4EE5-935A-7F1EFBF3F3B2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11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93A5D-FC94-4BBC-9520-46AA766CD1B8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631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8E69-D1AC-4997-B433-A1DBD9A9C780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97315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C898-9FF3-4B86-96C7-95132B5273E2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238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D7D8E69-D1AC-4997-B433-A1DBD9A9C780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1321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  <p:sldLayoutId id="2147483726" r:id="rId17"/>
    <p:sldLayoutId id="2147483727" r:id="rId18"/>
  </p:sldLayoutIdLst>
  <p:hf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Facilities &amp; Administrative</a:t>
            </a:r>
            <a:br>
              <a:rPr lang="en-US" sz="4800" dirty="0"/>
            </a:br>
            <a:r>
              <a:rPr lang="en-US" sz="4800" dirty="0"/>
              <a:t>Costs and Recoveries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Recoveries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09600" y="1752600"/>
            <a:ext cx="7924800" cy="4419600"/>
          </a:xfrm>
        </p:spPr>
        <p:txBody>
          <a:bodyPr>
            <a:normAutofit/>
          </a:bodyPr>
          <a:lstStyle/>
          <a:p>
            <a:r>
              <a:rPr lang="en-US" dirty="0"/>
              <a:t>With the exception of the deals, every $ of recovery is distributed the same in FY20: </a:t>
            </a:r>
          </a:p>
          <a:p>
            <a:pPr lvl="1"/>
            <a:r>
              <a:rPr lang="en-US" dirty="0"/>
              <a:t>General Education Fund = 69.39%</a:t>
            </a:r>
          </a:p>
          <a:p>
            <a:pPr lvl="1"/>
            <a:r>
              <a:rPr lang="en-US" dirty="0"/>
              <a:t>Research Facility Funds = 14.08%</a:t>
            </a:r>
          </a:p>
          <a:p>
            <a:pPr lvl="1"/>
            <a:r>
              <a:rPr lang="en-US" dirty="0"/>
              <a:t>UIHC = 7.08%</a:t>
            </a:r>
          </a:p>
          <a:p>
            <a:pPr lvl="1"/>
            <a:r>
              <a:rPr lang="en-US" dirty="0"/>
              <a:t>TTI Plant Fund = 8.99%</a:t>
            </a:r>
          </a:p>
          <a:p>
            <a:pPr lvl="1"/>
            <a:r>
              <a:rPr lang="en-US" dirty="0"/>
              <a:t>Oakdale Campus = 0.37% </a:t>
            </a:r>
          </a:p>
          <a:p>
            <a:pPr lvl="1"/>
            <a:r>
              <a:rPr lang="en-US" dirty="0"/>
              <a:t>Hygienic Lab = 0.09%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18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48756" y="694091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Calculation of UIHC Distribution %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917944"/>
              </p:ext>
            </p:extLst>
          </p:nvPr>
        </p:nvGraphicFramePr>
        <p:xfrm>
          <a:off x="952499" y="1752600"/>
          <a:ext cx="7010401" cy="25050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0459">
                  <a:extLst>
                    <a:ext uri="{9D8B030D-6E8A-4147-A177-3AD203B41FA5}">
                      <a16:colId xmlns:a16="http://schemas.microsoft.com/office/drawing/2014/main" val="993617361"/>
                    </a:ext>
                  </a:extLst>
                </a:gridCol>
                <a:gridCol w="1053132">
                  <a:extLst>
                    <a:ext uri="{9D8B030D-6E8A-4147-A177-3AD203B41FA5}">
                      <a16:colId xmlns:a16="http://schemas.microsoft.com/office/drawing/2014/main" val="3591328861"/>
                    </a:ext>
                  </a:extLst>
                </a:gridCol>
                <a:gridCol w="754483">
                  <a:extLst>
                    <a:ext uri="{9D8B030D-6E8A-4147-A177-3AD203B41FA5}">
                      <a16:colId xmlns:a16="http://schemas.microsoft.com/office/drawing/2014/main" val="3369165128"/>
                    </a:ext>
                  </a:extLst>
                </a:gridCol>
                <a:gridCol w="754483">
                  <a:extLst>
                    <a:ext uri="{9D8B030D-6E8A-4147-A177-3AD203B41FA5}">
                      <a16:colId xmlns:a16="http://schemas.microsoft.com/office/drawing/2014/main" val="751387036"/>
                    </a:ext>
                  </a:extLst>
                </a:gridCol>
                <a:gridCol w="1634712">
                  <a:extLst>
                    <a:ext uri="{9D8B030D-6E8A-4147-A177-3AD203B41FA5}">
                      <a16:colId xmlns:a16="http://schemas.microsoft.com/office/drawing/2014/main" val="2156323517"/>
                    </a:ext>
                  </a:extLst>
                </a:gridCol>
                <a:gridCol w="1053132">
                  <a:extLst>
                    <a:ext uri="{9D8B030D-6E8A-4147-A177-3AD203B41FA5}">
                      <a16:colId xmlns:a16="http://schemas.microsoft.com/office/drawing/2014/main" val="204728142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O&amp;M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18.9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UIHC O&amp;M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       6,920,040 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15313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Total Rate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54.5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Total O&amp;M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33,900,913      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61744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73495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O&amp;M % of Total Rate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34.68</a:t>
                      </a: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UIHC % of Total O&amp;M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20.41%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29705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57128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85601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O&amp;M % of Total Rate x UIHC % of Total O&amp;M =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7.08%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16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7384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4800" dirty="0"/>
              <a:t>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Facilities &amp; Administrative (F&amp;A)</a:t>
            </a:r>
            <a:br>
              <a:rPr lang="en-US" dirty="0"/>
            </a:br>
            <a:r>
              <a:rPr lang="en-US" dirty="0"/>
              <a:t>Costs and Recoveries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47561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dirty="0"/>
              <a:t>…… </a:t>
            </a: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F&amp;A costs </a:t>
            </a:r>
            <a:r>
              <a:rPr lang="en-US" sz="1800" dirty="0"/>
              <a:t>are actual expenses that reconcile to the UI audited Financial Statements.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…… </a:t>
            </a: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F&amp;A recoveries </a:t>
            </a:r>
            <a:r>
              <a:rPr lang="en-US" sz="1800" dirty="0"/>
              <a:t>are generated to </a:t>
            </a:r>
            <a:r>
              <a:rPr lang="en-US" sz="1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reimburse</a:t>
            </a:r>
            <a:r>
              <a:rPr lang="en-US" sz="1800" dirty="0"/>
              <a:t> the UI for a portion of F&amp;A costs incurred.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……. Effort is made by Central Administration to return the </a:t>
            </a: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recoveries</a:t>
            </a:r>
            <a:r>
              <a:rPr lang="en-US" sz="1800" dirty="0"/>
              <a:t> to where the expense </a:t>
            </a: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occurred</a:t>
            </a:r>
            <a:r>
              <a:rPr lang="en-US" sz="1800" dirty="0"/>
              <a:t> given actual F&amp;A costs </a:t>
            </a:r>
            <a:r>
              <a:rPr lang="en-US" sz="1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exceed</a:t>
            </a:r>
            <a:r>
              <a:rPr lang="en-US" sz="1800" dirty="0"/>
              <a:t> F&amp;A recoveries. 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77198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dirty="0"/>
              <a:t>F&amp;A Negotiation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A formal F&amp;A rate is prepared by the UI and proposed </a:t>
            </a: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every 3-4 years</a:t>
            </a:r>
            <a:r>
              <a:rPr lang="en-US" sz="1800" dirty="0"/>
              <a:t>.</a:t>
            </a:r>
          </a:p>
          <a:p>
            <a:r>
              <a:rPr lang="en-US" sz="1800" dirty="0"/>
              <a:t>Proposal prepared in accordance with cost principles defined in Uniform Guidance (formerly OMB Circular A-21)</a:t>
            </a:r>
          </a:p>
          <a:p>
            <a:r>
              <a:rPr lang="en-US" sz="1800" dirty="0"/>
              <a:t>Direct Negotiation with Federal Govt.</a:t>
            </a:r>
            <a:endParaRPr lang="en-US" sz="1800" u="sng" dirty="0"/>
          </a:p>
          <a:p>
            <a:pPr lvl="1"/>
            <a:r>
              <a:rPr lang="en-US" sz="1800" dirty="0"/>
              <a:t>Feds review documentation; then perform a site visit</a:t>
            </a:r>
          </a:p>
          <a:p>
            <a:pPr lvl="1"/>
            <a:r>
              <a:rPr lang="en-US" sz="1800" dirty="0"/>
              <a:t>Walk space; interview PI’s, staff &amp; students</a:t>
            </a:r>
          </a:p>
          <a:p>
            <a:pPr lvl="1"/>
            <a:r>
              <a:rPr lang="en-US" sz="1800" dirty="0"/>
              <a:t>FY 2021 is base year for next rate proposal</a:t>
            </a:r>
          </a:p>
          <a:p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approved F&amp;A rate is less than actual F&amp;A </a:t>
            </a:r>
            <a:r>
              <a:rPr lang="en-US" sz="1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rate.  </a:t>
            </a:r>
            <a:endParaRPr 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66431" y="263048"/>
            <a:ext cx="628813" cy="800376"/>
          </a:xfrm>
        </p:spPr>
        <p:txBody>
          <a:bodyPr/>
          <a:lstStyle/>
          <a:p>
            <a:fld id="{92DF4A07-6078-42D5-B545-14B24FD2E8D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990600" y="2276475"/>
            <a:ext cx="716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066800" y="990600"/>
            <a:ext cx="68580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dirty="0"/>
              <a:t>University Financial Statements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57200" y="3495675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Operations and Maintenance (F)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457200" y="1895475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Building Depreciation (F)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457200" y="2428875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Equipment Depreciation (F)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457200" y="4029075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General Administration (A)</a:t>
            </a: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457200" y="4562475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Departmental Administration (A)</a:t>
            </a: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457200" y="5095875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Sponsored Project Administration (A)</a:t>
            </a: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457200" y="5629275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Student Service Administration (A)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457200" y="2962275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Interest (F)</a:t>
            </a: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457200" y="6162675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Library (F)</a:t>
            </a:r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5334000" y="1895475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Instruction and Dept Research (Inst)</a:t>
            </a:r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5334000" y="2428875"/>
            <a:ext cx="3352800" cy="384175"/>
          </a:xfrm>
          <a:prstGeom prst="rect">
            <a:avLst/>
          </a:prstGeom>
          <a:noFill/>
          <a:ln w="476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/>
              <a:t>ORGANIZED RESEARCH (OR)</a:t>
            </a:r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5334000" y="2962275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Other Sponsored Activity (OSA)</a:t>
            </a:r>
          </a:p>
        </p:txBody>
      </p:sp>
      <p:sp>
        <p:nvSpPr>
          <p:cNvPr id="19" name="Text Box 25"/>
          <p:cNvSpPr txBox="1">
            <a:spLocks noChangeArrowheads="1"/>
          </p:cNvSpPr>
          <p:nvPr/>
        </p:nvSpPr>
        <p:spPr bwMode="auto">
          <a:xfrm>
            <a:off x="5334000" y="3495675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Other Institutional Activity (OIA)</a:t>
            </a:r>
          </a:p>
        </p:txBody>
      </p:sp>
      <p:sp>
        <p:nvSpPr>
          <p:cNvPr id="20" name="Line 26"/>
          <p:cNvSpPr>
            <a:spLocks noChangeShapeType="1"/>
          </p:cNvSpPr>
          <p:nvPr/>
        </p:nvSpPr>
        <p:spPr bwMode="auto">
          <a:xfrm>
            <a:off x="4343400" y="1371600"/>
            <a:ext cx="0" cy="4943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7"/>
          <p:cNvSpPr>
            <a:spLocks noChangeShapeType="1"/>
          </p:cNvSpPr>
          <p:nvPr/>
        </p:nvSpPr>
        <p:spPr bwMode="auto">
          <a:xfrm>
            <a:off x="4800600" y="1371600"/>
            <a:ext cx="0" cy="4943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5334000" y="6162675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Exclusions</a:t>
            </a:r>
          </a:p>
        </p:txBody>
      </p:sp>
      <p:sp>
        <p:nvSpPr>
          <p:cNvPr id="23" name="Line 29"/>
          <p:cNvSpPr>
            <a:spLocks noChangeShapeType="1"/>
          </p:cNvSpPr>
          <p:nvPr/>
        </p:nvSpPr>
        <p:spPr bwMode="auto">
          <a:xfrm flipH="1">
            <a:off x="3886200" y="20478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30"/>
          <p:cNvSpPr>
            <a:spLocks noChangeShapeType="1"/>
          </p:cNvSpPr>
          <p:nvPr/>
        </p:nvSpPr>
        <p:spPr bwMode="auto">
          <a:xfrm flipH="1">
            <a:off x="3886200" y="25812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31"/>
          <p:cNvSpPr>
            <a:spLocks noChangeShapeType="1"/>
          </p:cNvSpPr>
          <p:nvPr/>
        </p:nvSpPr>
        <p:spPr bwMode="auto">
          <a:xfrm flipH="1">
            <a:off x="3886200" y="31146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32"/>
          <p:cNvSpPr>
            <a:spLocks noChangeShapeType="1"/>
          </p:cNvSpPr>
          <p:nvPr/>
        </p:nvSpPr>
        <p:spPr bwMode="auto">
          <a:xfrm flipH="1">
            <a:off x="3886200" y="36480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3"/>
          <p:cNvSpPr>
            <a:spLocks noChangeShapeType="1"/>
          </p:cNvSpPr>
          <p:nvPr/>
        </p:nvSpPr>
        <p:spPr bwMode="auto">
          <a:xfrm flipH="1">
            <a:off x="3886200" y="41814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4"/>
          <p:cNvSpPr>
            <a:spLocks noChangeShapeType="1"/>
          </p:cNvSpPr>
          <p:nvPr/>
        </p:nvSpPr>
        <p:spPr bwMode="auto">
          <a:xfrm flipH="1">
            <a:off x="3886200" y="47148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5"/>
          <p:cNvSpPr>
            <a:spLocks noChangeShapeType="1"/>
          </p:cNvSpPr>
          <p:nvPr/>
        </p:nvSpPr>
        <p:spPr bwMode="auto">
          <a:xfrm flipH="1">
            <a:off x="3886200" y="52482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6"/>
          <p:cNvSpPr>
            <a:spLocks noChangeShapeType="1"/>
          </p:cNvSpPr>
          <p:nvPr/>
        </p:nvSpPr>
        <p:spPr bwMode="auto">
          <a:xfrm flipH="1">
            <a:off x="3886200" y="57816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7"/>
          <p:cNvSpPr>
            <a:spLocks noChangeShapeType="1"/>
          </p:cNvSpPr>
          <p:nvPr/>
        </p:nvSpPr>
        <p:spPr bwMode="auto">
          <a:xfrm flipH="1">
            <a:off x="3886200" y="63150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8"/>
          <p:cNvSpPr>
            <a:spLocks noChangeShapeType="1"/>
          </p:cNvSpPr>
          <p:nvPr/>
        </p:nvSpPr>
        <p:spPr bwMode="auto">
          <a:xfrm>
            <a:off x="4800600" y="20478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9"/>
          <p:cNvSpPr>
            <a:spLocks noChangeShapeType="1"/>
          </p:cNvSpPr>
          <p:nvPr/>
        </p:nvSpPr>
        <p:spPr bwMode="auto">
          <a:xfrm>
            <a:off x="4800600" y="25812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40"/>
          <p:cNvSpPr>
            <a:spLocks noChangeShapeType="1"/>
          </p:cNvSpPr>
          <p:nvPr/>
        </p:nvSpPr>
        <p:spPr bwMode="auto">
          <a:xfrm>
            <a:off x="4800600" y="31146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41"/>
          <p:cNvSpPr>
            <a:spLocks noChangeShapeType="1"/>
          </p:cNvSpPr>
          <p:nvPr/>
        </p:nvSpPr>
        <p:spPr bwMode="auto">
          <a:xfrm>
            <a:off x="4800600" y="36480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42"/>
          <p:cNvSpPr>
            <a:spLocks noChangeShapeType="1"/>
          </p:cNvSpPr>
          <p:nvPr/>
        </p:nvSpPr>
        <p:spPr bwMode="auto">
          <a:xfrm>
            <a:off x="4800600" y="63150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Text Box 43"/>
          <p:cNvSpPr txBox="1">
            <a:spLocks noChangeArrowheads="1"/>
          </p:cNvSpPr>
          <p:nvPr/>
        </p:nvSpPr>
        <p:spPr bwMode="auto">
          <a:xfrm>
            <a:off x="457200" y="1524000"/>
            <a:ext cx="3352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u="sng"/>
              <a:t>F&amp;A Cost Groups</a:t>
            </a:r>
          </a:p>
        </p:txBody>
      </p:sp>
      <p:sp>
        <p:nvSpPr>
          <p:cNvPr id="38" name="Text Box 44"/>
          <p:cNvSpPr txBox="1">
            <a:spLocks noChangeArrowheads="1"/>
          </p:cNvSpPr>
          <p:nvPr/>
        </p:nvSpPr>
        <p:spPr bwMode="auto">
          <a:xfrm>
            <a:off x="5334000" y="1524000"/>
            <a:ext cx="3352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u="sng"/>
              <a:t>Direct Cost Groups (Bases)</a:t>
            </a:r>
          </a:p>
        </p:txBody>
      </p:sp>
      <p:sp>
        <p:nvSpPr>
          <p:cNvPr id="39" name="Text Box 45"/>
          <p:cNvSpPr txBox="1">
            <a:spLocks noChangeArrowheads="1"/>
          </p:cNvSpPr>
          <p:nvPr/>
        </p:nvSpPr>
        <p:spPr bwMode="auto">
          <a:xfrm>
            <a:off x="457200" y="228600"/>
            <a:ext cx="6858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/>
              <a:t>F&amp;A Rate Calculation</a:t>
            </a:r>
          </a:p>
        </p:txBody>
      </p:sp>
    </p:spTree>
    <p:extLst>
      <p:ext uri="{BB962C8B-B14F-4D97-AF65-F5344CB8AC3E}">
        <p14:creationId xmlns:p14="http://schemas.microsoft.com/office/powerpoint/2010/main" val="4240431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838200" y="1447800"/>
            <a:ext cx="716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181600" y="2667000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Operations and Maintenance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04800" y="1066800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Building Depreciation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5181600" y="1600200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Equipment Depreciation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181600" y="3200400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dirty="0"/>
              <a:t>General Administration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5181600" y="3733800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Departmental Administration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5181600" y="4267200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Sponsored Project Administration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5181600" y="4800600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Student Service Administration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5181600" y="2133600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Interest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5181600" y="5334000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Library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1752600" y="6324600"/>
            <a:ext cx="914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Inst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3200400" y="6324600"/>
            <a:ext cx="914400" cy="384175"/>
          </a:xfrm>
          <a:prstGeom prst="rect">
            <a:avLst/>
          </a:prstGeom>
          <a:noFill/>
          <a:ln w="476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/>
              <a:t>OR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5105400" y="6324600"/>
            <a:ext cx="914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OSA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6553200" y="6324600"/>
            <a:ext cx="914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OIA</a:t>
            </a:r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4648200" y="12192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5" name="Line 29"/>
          <p:cNvSpPr>
            <a:spLocks noChangeShapeType="1"/>
          </p:cNvSpPr>
          <p:nvPr/>
        </p:nvSpPr>
        <p:spPr bwMode="auto">
          <a:xfrm>
            <a:off x="4648200" y="3352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6" name="Line 30"/>
          <p:cNvSpPr>
            <a:spLocks noChangeShapeType="1"/>
          </p:cNvSpPr>
          <p:nvPr/>
        </p:nvSpPr>
        <p:spPr bwMode="auto">
          <a:xfrm>
            <a:off x="4648200" y="1752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7" name="Line 31"/>
          <p:cNvSpPr>
            <a:spLocks noChangeShapeType="1"/>
          </p:cNvSpPr>
          <p:nvPr/>
        </p:nvSpPr>
        <p:spPr bwMode="auto">
          <a:xfrm>
            <a:off x="4648200" y="2286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8" name="Line 32"/>
          <p:cNvSpPr>
            <a:spLocks noChangeShapeType="1"/>
          </p:cNvSpPr>
          <p:nvPr/>
        </p:nvSpPr>
        <p:spPr bwMode="auto">
          <a:xfrm>
            <a:off x="4648200" y="2819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9" name="Line 33"/>
          <p:cNvSpPr>
            <a:spLocks noChangeShapeType="1"/>
          </p:cNvSpPr>
          <p:nvPr/>
        </p:nvSpPr>
        <p:spPr bwMode="auto">
          <a:xfrm>
            <a:off x="4648200" y="5486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5181600" y="1066800"/>
            <a:ext cx="3352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u="sng"/>
              <a:t>F&amp;A Cost Groups</a:t>
            </a:r>
          </a:p>
        </p:txBody>
      </p:sp>
      <p:sp>
        <p:nvSpPr>
          <p:cNvPr id="4132" name="Line 36"/>
          <p:cNvSpPr>
            <a:spLocks noChangeShapeType="1"/>
          </p:cNvSpPr>
          <p:nvPr/>
        </p:nvSpPr>
        <p:spPr bwMode="auto">
          <a:xfrm>
            <a:off x="4648200" y="3886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3" name="Line 37"/>
          <p:cNvSpPr>
            <a:spLocks noChangeShapeType="1"/>
          </p:cNvSpPr>
          <p:nvPr/>
        </p:nvSpPr>
        <p:spPr bwMode="auto">
          <a:xfrm>
            <a:off x="4648200" y="4419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4" name="Line 38"/>
          <p:cNvSpPr>
            <a:spLocks noChangeShapeType="1"/>
          </p:cNvSpPr>
          <p:nvPr/>
        </p:nvSpPr>
        <p:spPr bwMode="auto">
          <a:xfrm>
            <a:off x="4648200" y="4953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5" name="Line 39"/>
          <p:cNvSpPr>
            <a:spLocks noChangeShapeType="1"/>
          </p:cNvSpPr>
          <p:nvPr/>
        </p:nvSpPr>
        <p:spPr bwMode="auto">
          <a:xfrm>
            <a:off x="3657600" y="1219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6" name="Line 40"/>
          <p:cNvSpPr>
            <a:spLocks noChangeShapeType="1"/>
          </p:cNvSpPr>
          <p:nvPr/>
        </p:nvSpPr>
        <p:spPr bwMode="auto">
          <a:xfrm flipH="1">
            <a:off x="2209800" y="57150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7" name="Line 41"/>
          <p:cNvSpPr>
            <a:spLocks noChangeShapeType="1"/>
          </p:cNvSpPr>
          <p:nvPr/>
        </p:nvSpPr>
        <p:spPr bwMode="auto">
          <a:xfrm flipH="1">
            <a:off x="4648200" y="57150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1" name="Line 45"/>
          <p:cNvSpPr>
            <a:spLocks noChangeShapeType="1"/>
          </p:cNvSpPr>
          <p:nvPr/>
        </p:nvSpPr>
        <p:spPr bwMode="auto">
          <a:xfrm>
            <a:off x="7086600" y="571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3" name="Text Box 47"/>
          <p:cNvSpPr txBox="1">
            <a:spLocks noChangeArrowheads="1"/>
          </p:cNvSpPr>
          <p:nvPr/>
        </p:nvSpPr>
        <p:spPr bwMode="auto">
          <a:xfrm>
            <a:off x="1752600" y="5867400"/>
            <a:ext cx="914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1400"/>
          </a:p>
        </p:txBody>
      </p:sp>
      <p:sp>
        <p:nvSpPr>
          <p:cNvPr id="4144" name="Text Box 48"/>
          <p:cNvSpPr txBox="1">
            <a:spLocks noChangeArrowheads="1"/>
          </p:cNvSpPr>
          <p:nvPr/>
        </p:nvSpPr>
        <p:spPr bwMode="auto">
          <a:xfrm>
            <a:off x="3200400" y="5867400"/>
            <a:ext cx="914400" cy="384175"/>
          </a:xfrm>
          <a:prstGeom prst="rect">
            <a:avLst/>
          </a:prstGeom>
          <a:noFill/>
          <a:ln w="476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1600" b="1"/>
          </a:p>
        </p:txBody>
      </p:sp>
      <p:sp>
        <p:nvSpPr>
          <p:cNvPr id="4145" name="Text Box 49"/>
          <p:cNvSpPr txBox="1">
            <a:spLocks noChangeArrowheads="1"/>
          </p:cNvSpPr>
          <p:nvPr/>
        </p:nvSpPr>
        <p:spPr bwMode="auto">
          <a:xfrm>
            <a:off x="5105400" y="5867400"/>
            <a:ext cx="914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1400"/>
          </a:p>
        </p:txBody>
      </p:sp>
      <p:sp>
        <p:nvSpPr>
          <p:cNvPr id="4146" name="Text Box 50"/>
          <p:cNvSpPr txBox="1">
            <a:spLocks noChangeArrowheads="1"/>
          </p:cNvSpPr>
          <p:nvPr/>
        </p:nvSpPr>
        <p:spPr bwMode="auto">
          <a:xfrm>
            <a:off x="6553200" y="5867400"/>
            <a:ext cx="914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1400"/>
          </a:p>
        </p:txBody>
      </p:sp>
      <p:sp>
        <p:nvSpPr>
          <p:cNvPr id="4147" name="Line 51"/>
          <p:cNvSpPr>
            <a:spLocks noChangeShapeType="1"/>
          </p:cNvSpPr>
          <p:nvPr/>
        </p:nvSpPr>
        <p:spPr bwMode="auto">
          <a:xfrm>
            <a:off x="2209800" y="571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8" name="Line 52"/>
          <p:cNvSpPr>
            <a:spLocks noChangeShapeType="1"/>
          </p:cNvSpPr>
          <p:nvPr/>
        </p:nvSpPr>
        <p:spPr bwMode="auto">
          <a:xfrm>
            <a:off x="3657600" y="571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9" name="Line 53"/>
          <p:cNvSpPr>
            <a:spLocks noChangeShapeType="1"/>
          </p:cNvSpPr>
          <p:nvPr/>
        </p:nvSpPr>
        <p:spPr bwMode="auto">
          <a:xfrm>
            <a:off x="5562600" y="571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0" name="Text Box 54"/>
          <p:cNvSpPr txBox="1">
            <a:spLocks noChangeArrowheads="1"/>
          </p:cNvSpPr>
          <p:nvPr/>
        </p:nvSpPr>
        <p:spPr bwMode="auto">
          <a:xfrm>
            <a:off x="152400" y="6324600"/>
            <a:ext cx="1447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dirty="0"/>
              <a:t>Denominator</a:t>
            </a:r>
          </a:p>
        </p:txBody>
      </p:sp>
      <p:sp>
        <p:nvSpPr>
          <p:cNvPr id="4151" name="Text Box 55"/>
          <p:cNvSpPr txBox="1">
            <a:spLocks noChangeArrowheads="1"/>
          </p:cNvSpPr>
          <p:nvPr/>
        </p:nvSpPr>
        <p:spPr bwMode="auto">
          <a:xfrm>
            <a:off x="152400" y="5867400"/>
            <a:ext cx="114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Numerator</a:t>
            </a:r>
          </a:p>
        </p:txBody>
      </p:sp>
      <p:sp>
        <p:nvSpPr>
          <p:cNvPr id="40" name="Slide Number Placeholder 3">
            <a:extLst>
              <a:ext uri="{FF2B5EF4-FFF2-40B4-BE49-F238E27FC236}">
                <a16:creationId xmlns:a16="http://schemas.microsoft.com/office/drawing/2014/main" id="{B732FAE3-CBD6-427E-BBA0-C84BC1C3C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66431" y="263048"/>
            <a:ext cx="628813" cy="800376"/>
          </a:xfrm>
        </p:spPr>
        <p:txBody>
          <a:bodyPr/>
          <a:lstStyle/>
          <a:p>
            <a:fld id="{92DF4A07-6078-42D5-B545-14B24FD2E8D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349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877885"/>
              </p:ext>
            </p:extLst>
          </p:nvPr>
        </p:nvGraphicFramePr>
        <p:xfrm>
          <a:off x="611649" y="1143000"/>
          <a:ext cx="7628091" cy="5205373"/>
        </p:xfrm>
        <a:graphic>
          <a:graphicData uri="http://schemas.openxmlformats.org/drawingml/2006/table">
            <a:tbl>
              <a:tblPr/>
              <a:tblGrid>
                <a:gridCol w="906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6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04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07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63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51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8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572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sng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Facilities: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Proposal Uncapped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Proposal Capped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Negotiated Rate </a:t>
                      </a:r>
                      <a:r>
                        <a:rPr lang="en-US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til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FY19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Negotiated Rate beg. </a:t>
                      </a:r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FY20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Building Depreciation (BD)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Equipment </a:t>
                      </a:r>
                      <a:r>
                        <a:rPr lang="en-US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Depr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(ED)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Interest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Int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Oper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&amp; </a:t>
                      </a:r>
                      <a:r>
                        <a:rPr lang="en-US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Maint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(O&amp;M)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9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Library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(Lib)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Subtotal Facility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32.9%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32.9%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93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930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1" i="0" u="sng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Administrative: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9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General Admin   (GA)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9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Departmental Admin (DA)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9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Sponsored Programs Admin   (SPA)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1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Subtotal Admin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9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041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Total F&amp;A Rate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62.4%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58.9%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52.5%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54.5%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243" y="104826"/>
            <a:ext cx="87970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FY2017 F&amp;A Rate by Component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2899" y="6169976"/>
            <a:ext cx="8534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		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08326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9249"/>
              </p:ext>
            </p:extLst>
          </p:nvPr>
        </p:nvGraphicFramePr>
        <p:xfrm>
          <a:off x="3124200" y="1752600"/>
          <a:ext cx="2590800" cy="2274883"/>
        </p:xfrm>
        <a:graphic>
          <a:graphicData uri="http://schemas.openxmlformats.org/drawingml/2006/table">
            <a:tbl>
              <a:tblPr/>
              <a:tblGrid>
                <a:gridCol w="1496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8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5471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Total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1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Recoveries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    81.50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193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1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sng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Expenditures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 u="sng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sng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  105.19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193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88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Under Recovery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  </a:t>
                      </a:r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(23.69)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81400" y="5257800"/>
            <a:ext cx="472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* Amounts in millions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76200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FY2019 F&amp;A Recoveries versus F&amp;A Overhead Expenditures</a:t>
            </a:r>
          </a:p>
        </p:txBody>
      </p:sp>
    </p:spTree>
    <p:extLst>
      <p:ext uri="{BB962C8B-B14F-4D97-AF65-F5344CB8AC3E}">
        <p14:creationId xmlns:p14="http://schemas.microsoft.com/office/powerpoint/2010/main" val="568975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318831"/>
              </p:ext>
            </p:extLst>
          </p:nvPr>
        </p:nvGraphicFramePr>
        <p:xfrm>
          <a:off x="2057400" y="1219200"/>
          <a:ext cx="4919472" cy="3840480"/>
        </p:xfrm>
        <a:graphic>
          <a:graphicData uri="http://schemas.openxmlformats.org/drawingml/2006/table">
            <a:tbl>
              <a:tblPr bandCol="1">
                <a:tableStyleId>{2D5ABB26-0587-4C30-8999-92F81FD0307C}</a:tableStyleId>
              </a:tblPr>
              <a:tblGrid>
                <a:gridCol w="2980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8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37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sng" strike="noStrike" dirty="0">
                          <a:effectLst/>
                        </a:rPr>
                        <a:t>College/Unit</a:t>
                      </a:r>
                      <a:endParaRPr lang="en-US" sz="18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Total</a:t>
                      </a:r>
                    </a:p>
                    <a:p>
                      <a:pPr algn="ctr" fontAlgn="b"/>
                      <a:r>
                        <a:rPr lang="en-US" sz="1800" u="sng" strike="noStrike" baseline="0" dirty="0">
                          <a:effectLst/>
                        </a:rPr>
                        <a:t> </a:t>
                      </a:r>
                      <a:r>
                        <a:rPr lang="en-US" sz="1800" u="sng" strike="noStrike" dirty="0">
                          <a:effectLst/>
                        </a:rPr>
                        <a:t>Recoveries</a:t>
                      </a:r>
                      <a:endParaRPr lang="en-US" sz="18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7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Liberal Arts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         11,198,727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7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Business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              131,604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Dentistry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           1,081,739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              627,066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7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Engineering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           8,050,347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Law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              162,231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Medicine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         46,802,695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Nursing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              579,750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Pharmacy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           1,166,207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37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 Health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           8,786,812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37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Non-Collegiate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sng" strike="noStrike" dirty="0">
                          <a:solidFill>
                            <a:schemeClr val="tx1"/>
                          </a:solidFill>
                          <a:effectLst/>
                        </a:rPr>
                        <a:t>$           2,910,260 </a:t>
                      </a:r>
                      <a:endParaRPr lang="en-US" sz="1800" b="0" i="0" u="sng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5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$         </a:t>
                      </a:r>
                      <a:r>
                        <a:rPr lang="en-US" sz="1800" u="none" strike="noStrike" dirty="0">
                          <a:solidFill>
                            <a:srgbClr val="FFC000"/>
                          </a:solidFill>
                          <a:effectLst/>
                        </a:rPr>
                        <a:t>81,497,438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82664" y="392668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F&amp;A </a:t>
            </a:r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  <a:latin typeface="+mj-lt"/>
              </a:rPr>
              <a:t>Recoveries</a:t>
            </a:r>
            <a:r>
              <a:rPr lang="en-US" dirty="0">
                <a:latin typeface="+mj-lt"/>
              </a:rPr>
              <a:t> Generated by Each College – FY2019</a:t>
            </a:r>
          </a:p>
        </p:txBody>
      </p:sp>
    </p:spTree>
    <p:extLst>
      <p:ext uri="{BB962C8B-B14F-4D97-AF65-F5344CB8AC3E}">
        <p14:creationId xmlns:p14="http://schemas.microsoft.com/office/powerpoint/2010/main" val="1801680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of Recoveries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09600" y="1752600"/>
            <a:ext cx="7924800" cy="4419600"/>
          </a:xfrm>
        </p:spPr>
        <p:txBody>
          <a:bodyPr>
            <a:normAutofit/>
          </a:bodyPr>
          <a:lstStyle/>
          <a:p>
            <a:r>
              <a:rPr lang="en-US" dirty="0"/>
              <a:t>Effort is made by Central Administration to return the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recoveries</a:t>
            </a:r>
            <a:r>
              <a:rPr lang="en-US" dirty="0"/>
              <a:t> to where the expense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occurred</a:t>
            </a:r>
            <a:r>
              <a:rPr lang="en-US" dirty="0"/>
              <a:t>.  </a:t>
            </a:r>
          </a:p>
          <a:p>
            <a:endParaRPr lang="en-US" dirty="0"/>
          </a:p>
          <a:p>
            <a:r>
              <a:rPr lang="en-US" dirty="0"/>
              <a:t>FY19 = $81.5M Distribution </a:t>
            </a:r>
          </a:p>
          <a:p>
            <a:pPr lvl="1"/>
            <a:r>
              <a:rPr lang="en-US" dirty="0"/>
              <a:t>General Education Fund = $48.8M</a:t>
            </a:r>
          </a:p>
          <a:p>
            <a:pPr lvl="1"/>
            <a:r>
              <a:rPr lang="en-US" dirty="0"/>
              <a:t>Research Facility Funds = $11.2M</a:t>
            </a:r>
          </a:p>
          <a:p>
            <a:pPr lvl="1"/>
            <a:r>
              <a:rPr lang="en-US" dirty="0"/>
              <a:t>UIHC = $6.7M</a:t>
            </a:r>
          </a:p>
          <a:p>
            <a:pPr lvl="1"/>
            <a:r>
              <a:rPr lang="en-US" dirty="0"/>
              <a:t>TTI Plant Fund = $5.5M</a:t>
            </a:r>
          </a:p>
          <a:p>
            <a:pPr lvl="1"/>
            <a:r>
              <a:rPr lang="en-US" dirty="0"/>
              <a:t>Oakdale Campus = $0.3M</a:t>
            </a:r>
          </a:p>
          <a:p>
            <a:pPr lvl="1"/>
            <a:r>
              <a:rPr lang="en-US" dirty="0"/>
              <a:t>Clinical Trials = $2.4M</a:t>
            </a:r>
          </a:p>
          <a:p>
            <a:pPr lvl="1"/>
            <a:r>
              <a:rPr lang="en-US" dirty="0"/>
              <a:t>Other = $6.6M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1480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14622</TotalTime>
  <Words>786</Words>
  <Application>Microsoft Office PowerPoint</Application>
  <PresentationFormat>On-screen Show (4:3)</PresentationFormat>
  <Paragraphs>236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Ion</vt:lpstr>
      <vt:lpstr>Facilities &amp; Administrative Costs and Recoveries</vt:lpstr>
      <vt:lpstr>Facilities &amp; Administrative (F&amp;A) Costs and Recoveries</vt:lpstr>
      <vt:lpstr>F&amp;A Negotiation Process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Distribution of Recoveries</vt:lpstr>
      <vt:lpstr>Distribution Recoveries</vt:lpstr>
      <vt:lpstr>PowerPoint Presentation</vt:lpstr>
      <vt:lpstr>PowerPoint Presentation</vt:lpstr>
    </vt:vector>
  </TitlesOfParts>
  <Company>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UI F&amp;A Recoveries</dc:title>
  <dc:creator>tljohnsn</dc:creator>
  <cp:lastModifiedBy>Bruck, Denise A</cp:lastModifiedBy>
  <cp:revision>628</cp:revision>
  <cp:lastPrinted>2019-01-22T20:56:03Z</cp:lastPrinted>
  <dcterms:created xsi:type="dcterms:W3CDTF">2010-11-11T20:53:09Z</dcterms:created>
  <dcterms:modified xsi:type="dcterms:W3CDTF">2019-12-04T21:19:19Z</dcterms:modified>
</cp:coreProperties>
</file>