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57" r:id="rId4"/>
    <p:sldId id="297" r:id="rId5"/>
    <p:sldId id="299" r:id="rId6"/>
    <p:sldId id="304" r:id="rId7"/>
    <p:sldId id="307" r:id="rId8"/>
    <p:sldId id="277" r:id="rId9"/>
    <p:sldId id="302" r:id="rId10"/>
    <p:sldId id="305" r:id="rId11"/>
    <p:sldId id="306" r:id="rId12"/>
    <p:sldId id="26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420" autoAdjust="0"/>
    <p:restoredTop sz="85667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8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29190-F2FB-412F-9D58-A69C72FF97EC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96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75B0FA-2CA6-4C0E-95DE-3A20DF438AD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0C98B68-AE0E-453F-8CF3-3230394E25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4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8B68-AE0E-453F-8CF3-3230394E25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24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Given expense &gt;</a:t>
            </a:r>
            <a:r>
              <a:rPr lang="en-US" sz="1200" baseline="0" dirty="0"/>
              <a:t> recoveries – some portion of </a:t>
            </a:r>
            <a:r>
              <a:rPr lang="en-US" sz="1200" dirty="0"/>
              <a:t>F&amp;A costs associated with organized research are subsidized by other funds.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8B68-AE0E-453F-8CF3-3230394E25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1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8B68-AE0E-453F-8CF3-3230394E251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09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8B68-AE0E-453F-8CF3-3230394E251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04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8B68-AE0E-453F-8CF3-3230394E251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43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8B68-AE0E-453F-8CF3-3230394E251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56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8B68-AE0E-453F-8CF3-3230394E251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87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931628" cy="184708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0595" y="243872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>
            <a:extLst>
              <a:ext uri="{FF2B5EF4-FFF2-40B4-BE49-F238E27FC236}">
                <a16:creationId xmlns:a16="http://schemas.microsoft.com/office/drawing/2014/main" id="{7EBA0026-8676-FC4D-B8E3-23D67CC31E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6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56D6AE6-8806-5841-BD04-7C1509FA80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5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6" y="1774217"/>
            <a:ext cx="694875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F79387AB-96AB-3C45-A320-91F134DB3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484" y="0"/>
            <a:ext cx="2020330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064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5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89510"/>
            <a:ext cx="7715250" cy="1331865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6" y="16578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2050741"/>
            <a:ext cx="7715250" cy="3892859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95AAAF-3BA6-4445-BF32-091644479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ABEBFC15-B7A4-FB4F-B562-C691AE5316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48D5845-E94B-FC44-882C-248EE3B0A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03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  <p15:guide id="8" orient="horz" pos="37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289198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76838"/>
            <a:ext cx="360016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279146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66786"/>
            <a:ext cx="3600168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/>
        </p:nvCxnSpPr>
        <p:spPr>
          <a:xfrm>
            <a:off x="4572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FB445FB3-9F03-6E45-A046-D32E1D8AA7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A149722-E418-5049-AB8B-86D90151F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88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697">
          <p15:clr>
            <a:srgbClr val="FBAE40"/>
          </p15:clr>
        </p15:guide>
        <p15:guide id="7" orient="horz" pos="240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686758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1686756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2674396"/>
            <a:ext cx="2230029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168675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2674396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2A845926-60C8-4F49-ABF0-3DC9E8370D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207D8975-2D7E-8541-B9BA-B4ACB2453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6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2643188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280285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280285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2958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72958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650557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656311" y="167670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656311" y="2664346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B052AD83-662D-804A-9C50-78BD2D9F77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09F774AF-F9D8-314F-ADA4-4C6BF8567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95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7716440" cy="329184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120010"/>
            <a:ext cx="7716440" cy="754602"/>
          </a:xfrm>
        </p:spPr>
        <p:txBody>
          <a:bodyPr lIns="0" tIns="0" rIns="0" bIns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row text</a:t>
            </a:r>
          </a:p>
          <a:p>
            <a:pPr lvl="0"/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/>
        </p:nvCxnSpPr>
        <p:spPr>
          <a:xfrm>
            <a:off x="711994" y="3038019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11376"/>
            <a:ext cx="7716440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44628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/>
        </p:nvCxnSpPr>
        <p:spPr>
          <a:xfrm>
            <a:off x="713184" y="4580501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93705"/>
            <a:ext cx="7716440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26956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34AAC5E4-D04D-AA43-9A77-008D2409BE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95C6E8E-B090-754E-BB4D-53EC4364A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86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120010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/>
        </p:nvCxnSpPr>
        <p:spPr>
          <a:xfrm>
            <a:off x="711994" y="309830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21424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54675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/>
        </p:nvCxnSpPr>
        <p:spPr>
          <a:xfrm>
            <a:off x="713184" y="4520213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83657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16908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62772" y="1688512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62773" y="2121764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62773" y="3223178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62774" y="3656430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62775" y="4685411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62776" y="5118662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5AA78D2-879D-BC4F-9774-9CE61C81AA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5EBCFD2-248B-A44E-AEE6-8987ECBE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37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7" y="2120011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/>
        </p:nvCxnSpPr>
        <p:spPr>
          <a:xfrm>
            <a:off x="711994" y="2660476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5571" y="280360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5573" y="3236853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/>
        </p:nvCxnSpPr>
        <p:spPr>
          <a:xfrm>
            <a:off x="713184" y="3691764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15574" y="387014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15576" y="4303394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/>
        </p:nvCxnSpPr>
        <p:spPr>
          <a:xfrm>
            <a:off x="714380" y="478519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5573" y="4988550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5574" y="5421802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50622" y="1688232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50623" y="2121485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51817" y="2805075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51819" y="3238327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851820" y="3871616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851822" y="4304868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851819" y="4990024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851820" y="5423276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5" name="Picture 34" descr="The University of Iowa">
            <a:extLst>
              <a:ext uri="{FF2B5EF4-FFF2-40B4-BE49-F238E27FC236}">
                <a16:creationId xmlns:a16="http://schemas.microsoft.com/office/drawing/2014/main" id="{2DA8F900-4BB3-134B-A7DE-0A6F636953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B5B719EA-A20E-994C-8EEE-69E62E507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53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756430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37816"/>
            <a:ext cx="360016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/>
        </p:nvCxnSpPr>
        <p:spPr>
          <a:xfrm>
            <a:off x="711994" y="3790765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8539" y="4109427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718540" y="4590814"/>
            <a:ext cx="3600164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/>
        </p:nvCxnSpPr>
        <p:spPr>
          <a:xfrm>
            <a:off x="4572000" y="1679385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746378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27764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29457" y="4099375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29458" y="4580761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70498093-055A-1249-80EE-EB69C10A93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EEADFDD-6D39-8041-B44B-CC11D0FD5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20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2400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Sta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141220" y="2469136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72385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04928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37472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9F9D999-694A-C64C-9BA8-FF37455DDD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000685F-E841-A44D-AC9C-173BD5E3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4" name="Picture Placeholder 50">
            <a:extLst>
              <a:ext uri="{FF2B5EF4-FFF2-40B4-BE49-F238E27FC236}">
                <a16:creationId xmlns:a16="http://schemas.microsoft.com/office/drawing/2014/main" id="{F52BFEB6-775B-5540-A1D7-F6E3DDCDB83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873763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50">
            <a:extLst>
              <a:ext uri="{FF2B5EF4-FFF2-40B4-BE49-F238E27FC236}">
                <a16:creationId xmlns:a16="http://schemas.microsoft.com/office/drawing/2014/main" id="{3B2767A3-945C-8A48-8F63-467E5E2A4DD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606307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322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6102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7272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4078664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4078664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4078663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A13C9DCC-5284-6A4A-A857-E196C97A30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EE85593F-9DA3-E843-83EA-BB61BA6E5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F1D17A9-33ED-0C42-9E29-A5641F8C0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59924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569A0A84-E625-844B-BFE2-C1C6287E290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0329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736D78-B363-E54C-9445-910A8845B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03747" y="2265939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AE5BD224-C6F0-A44B-8415-008E871A70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760374" y="2552669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53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858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/>
        </p:nvCxnSpPr>
        <p:spPr>
          <a:xfrm>
            <a:off x="730595" y="243872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6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5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5" y="1774217"/>
            <a:ext cx="6874669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2BFB147F-9BD6-AA42-8D58-18E266C69A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476484" y="150"/>
            <a:ext cx="2020330" cy="96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783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5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4073057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4" name="Picture 33" descr="The University of Iowa">
            <a:extLst>
              <a:ext uri="{FF2B5EF4-FFF2-40B4-BE49-F238E27FC236}">
                <a16:creationId xmlns:a16="http://schemas.microsoft.com/office/drawing/2014/main" id="{E6A101F6-A986-EA4C-85FF-846F802DF0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DBA4A05F-7745-F24C-BB9F-0EF0456B4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794BC38-28A2-BC4E-9A38-652E9790E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278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7" name="Picture Placeholder 3">
            <a:extLst>
              <a:ext uri="{FF2B5EF4-FFF2-40B4-BE49-F238E27FC236}">
                <a16:creationId xmlns:a16="http://schemas.microsoft.com/office/drawing/2014/main" id="{BEB5B93C-855D-1841-B46E-5C7DC4474C9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69656" y="2531257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88EAE07-826D-E648-AD1B-C375586F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05813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6B4B3321-3FE0-F24B-B46D-CBEB820F0D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5973" y="2546988"/>
            <a:ext cx="806295" cy="79844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B3422DB-51E9-564F-9FE0-BE73E0376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87656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E216002-26D5-D44D-B1E3-F7FFA5933B3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167368" y="2546987"/>
            <a:ext cx="825546" cy="81750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648D4D-6BD9-F24C-955D-9701360F7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961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3" name="Picture Placeholder 3">
            <a:extLst>
              <a:ext uri="{FF2B5EF4-FFF2-40B4-BE49-F238E27FC236}">
                <a16:creationId xmlns:a16="http://schemas.microsoft.com/office/drawing/2014/main" id="{E602C083-BC5F-514B-8FA9-A814C3E2743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086775" y="2525203"/>
            <a:ext cx="825548" cy="8175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1994" y="1684461"/>
            <a:ext cx="237767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54891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4264538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51836" y="1677611"/>
            <a:ext cx="2240483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537679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4253301"/>
            <a:ext cx="2230029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54481" y="1684461"/>
            <a:ext cx="237514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537679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4253301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366D8D2D-32DD-794A-9976-853EF65000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46934CAC-A1D4-6545-B8FE-B5DAC1E7D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1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1994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258088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95022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22790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2722791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/>
        </p:nvCxnSpPr>
        <p:spPr>
          <a:xfrm>
            <a:off x="4571805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678050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682218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4682219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656272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661077" y="1680693"/>
            <a:ext cx="176202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656311" y="354891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656311" y="4230000"/>
            <a:ext cx="176915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5841833A-DC48-1341-8CED-2C33FF13E5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99532311-74A6-524D-8B7C-520D61A0A0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41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994" y="498296"/>
            <a:ext cx="3945731" cy="896116"/>
          </a:xfrm>
        </p:spPr>
        <p:txBody>
          <a:bodyPr>
            <a:normAutofit/>
          </a:bodyPr>
          <a:lstStyle>
            <a:lvl1pPr>
              <a:defRPr sz="3300"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686758"/>
            <a:ext cx="3943351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78651" y="1"/>
            <a:ext cx="37719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20F7CB-393D-BF45-B52D-542FDDEFC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0" name="Picture 9" descr="The University of Iowa">
            <a:extLst>
              <a:ext uri="{FF2B5EF4-FFF2-40B4-BE49-F238E27FC236}">
                <a16:creationId xmlns:a16="http://schemas.microsoft.com/office/drawing/2014/main" id="{AEE57422-8581-D940-B95A-28BB5FA8EB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4890DD7-288C-3F48-AC5A-4CC0C37D9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822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2934">
          <p15:clr>
            <a:srgbClr val="FBAE40"/>
          </p15:clr>
        </p15:guide>
        <p15:guide id="3" pos="450">
          <p15:clr>
            <a:srgbClr val="FBAE40"/>
          </p15:clr>
        </p15:guide>
        <p15:guide id="4" orient="horz" pos="1056">
          <p15:clr>
            <a:srgbClr val="FBAE40"/>
          </p15:clr>
        </p15:guide>
        <p15:guide id="6" orient="horz" pos="697">
          <p15:clr>
            <a:srgbClr val="FBAE40"/>
          </p15:clr>
        </p15:guide>
        <p15:guide id="7" orient="horz" pos="240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65126"/>
            <a:ext cx="3940879" cy="1331865"/>
          </a:xfrm>
        </p:spPr>
        <p:txBody>
          <a:bodyPr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4376" y="164262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4" y="1962386"/>
            <a:ext cx="3949838" cy="3981214"/>
          </a:xfrm>
        </p:spPr>
        <p:txBody>
          <a:bodyPr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69627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5223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69627" y="3234551"/>
            <a:ext cx="3774374" cy="3163824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BF0FB327-46C7-CA4D-9F47-B21B9F7D79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0A57B74-2163-4C4B-BFF2-0F1E68BF3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7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2945">
          <p15:clr>
            <a:srgbClr val="FBAE40"/>
          </p15:clr>
        </p15:guide>
        <p15:guide id="3" pos="450">
          <p15:clr>
            <a:srgbClr val="FBAE40"/>
          </p15:clr>
        </p15:guide>
        <p15:guide id="4" orient="horz" pos="240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94" y="494273"/>
            <a:ext cx="7717631" cy="869089"/>
          </a:xfrm>
        </p:spPr>
        <p:txBody>
          <a:bodyPr lIns="0" tIns="0" rIns="0" b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711994" y="1570038"/>
            <a:ext cx="7717631" cy="4114800"/>
          </a:xfrm>
        </p:spPr>
        <p:txBody>
          <a:bodyPr lIns="0" tIns="0" rIns="0" bIns="0"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56D074-0631-F846-A2A3-4A39FEAEF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34AAA98D-AE4C-3B41-A01C-8A57BF7320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61FD608-F8D8-AF42-97E8-83F5C7F92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16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14770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2B9834-3ABC-DD48-8F8B-7C2FACEC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71287" y="3087124"/>
            <a:ext cx="2015280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 dirty="0"/>
              <a:t>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1994" y="4789293"/>
            <a:ext cx="292608" cy="300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9435" y="4789292"/>
            <a:ext cx="1719072" cy="300082"/>
          </a:xfrm>
          <a:solidFill>
            <a:schemeClr val="tx1"/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/>
        </p:nvGrpSpPr>
        <p:grpSpPr>
          <a:xfrm>
            <a:off x="803454" y="4864147"/>
            <a:ext cx="146304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471287" y="-1189"/>
            <a:ext cx="2015279" cy="96327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F85C9B-9D4B-D642-BBFB-CDE025D69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20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03884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8763" y="3105910"/>
            <a:ext cx="2020329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bg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 dirty="0"/>
              <a:t>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/>
        </p:nvSpPr>
        <p:spPr>
          <a:xfrm>
            <a:off x="711993" y="4770260"/>
            <a:ext cx="292608" cy="3000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7825" y="4770260"/>
            <a:ext cx="1719072" cy="300082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03454" y="4845115"/>
            <a:ext cx="146304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468762" y="-581"/>
            <a:ext cx="2020330" cy="962061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62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4229810"/>
            <a:ext cx="7886700" cy="1311454"/>
          </a:xfrm>
        </p:spPr>
        <p:txBody>
          <a:bodyPr/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14500" y="1793124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659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14500" y="2595562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860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7720" cy="2431224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4"/>
            <a:ext cx="4616795" cy="404721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81555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09BBB92-B5AB-3E46-A519-2A2BBFF13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10803" y="622"/>
            <a:ext cx="2015279" cy="959656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95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4A07-6078-42D5-B545-14B24FD2E8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902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4A07-6078-42D5-B545-14B24FD2E8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107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4A07-6078-42D5-B545-14B24FD2E8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6794" cy="2561760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5"/>
            <a:ext cx="4616795" cy="393146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69980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993354-AA52-D24C-AE6B-C02456C6D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10803" y="-1189"/>
            <a:ext cx="2015279" cy="96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8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1"/>
            <a:ext cx="771524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0595" y="2502271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2267892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2"/>
            <a:ext cx="771524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0595" y="2509891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2860492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746" y="1763547"/>
            <a:ext cx="4186265" cy="61863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>
            <a:lvl1pPr>
              <a:defRPr sz="3800"/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00134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7" name="Picture 6" descr="The University of Iowa">
            <a:extLst>
              <a:ext uri="{FF2B5EF4-FFF2-40B4-BE49-F238E27FC236}">
                <a16:creationId xmlns:a16="http://schemas.microsoft.com/office/drawing/2014/main" id="{22558F6C-63A6-764A-A42A-B9198FB98E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87A145-9C93-2C47-9BAC-3865EAA30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35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>
          <p15:clr>
            <a:srgbClr val="FBAE40"/>
          </p15:clr>
        </p15:guide>
        <p15:guide id="8" orient="horz" pos="374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CD97EF86-E180-1E4F-8C76-63FC6B2512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BD3EF9-AA04-A444-8D91-715DA8AEE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41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  <p:sldLayoutId id="2147483746" r:id="rId18"/>
    <p:sldLayoutId id="2147483747" r:id="rId19"/>
    <p:sldLayoutId id="2147483748" r:id="rId20"/>
    <p:sldLayoutId id="2147483749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  <p:sldLayoutId id="2147483759" r:id="rId31"/>
    <p:sldLayoutId id="2147483760" r:id="rId3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Roboto" panose="02000000000000000000" pitchFamily="2" charset="0"/>
        <a:buChar char="–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‒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Facilities &amp; Administrative</a:t>
            </a:r>
            <a:br>
              <a:rPr lang="en-US" sz="4800" dirty="0"/>
            </a:br>
            <a:r>
              <a:rPr lang="en-US" sz="4800" dirty="0"/>
              <a:t>Costs and Recoveries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Distribution of Recoveries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Every $ of recovery is distributed the same in FY24: </a:t>
            </a:r>
          </a:p>
          <a:p>
            <a:pPr lvl="1"/>
            <a:r>
              <a:rPr lang="en-US" sz="1800" dirty="0"/>
              <a:t>General Education Fund = 69.22%</a:t>
            </a:r>
          </a:p>
          <a:p>
            <a:pPr lvl="1"/>
            <a:r>
              <a:rPr lang="en-US" sz="1800" dirty="0"/>
              <a:t>Research Facility Funds = 11.99%</a:t>
            </a:r>
          </a:p>
          <a:p>
            <a:pPr lvl="1"/>
            <a:r>
              <a:rPr lang="en-US" sz="1800" dirty="0"/>
              <a:t>UIHC = 4.78%</a:t>
            </a:r>
          </a:p>
          <a:p>
            <a:pPr lvl="1"/>
            <a:r>
              <a:rPr lang="en-US" sz="1800" dirty="0"/>
              <a:t>TTI Plant Fund = 10.93%</a:t>
            </a:r>
          </a:p>
          <a:p>
            <a:pPr lvl="1"/>
            <a:r>
              <a:rPr lang="en-US" sz="1800" dirty="0"/>
              <a:t>Oakdale Campus = 0.66% </a:t>
            </a:r>
          </a:p>
          <a:p>
            <a:pPr lvl="1"/>
            <a:r>
              <a:rPr lang="en-US" sz="1800" dirty="0"/>
              <a:t>Hygienic Lab = 0.02%</a:t>
            </a:r>
          </a:p>
          <a:p>
            <a:pPr lvl="1"/>
            <a:r>
              <a:rPr lang="en-US" sz="1800" dirty="0"/>
              <a:t>VPR = 2.40%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18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4375" y="8382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+mj-lt"/>
              </a:rPr>
              <a:t>Calculation of UIHC Distribution %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719568"/>
              </p:ext>
            </p:extLst>
          </p:nvPr>
        </p:nvGraphicFramePr>
        <p:xfrm>
          <a:off x="952498" y="1752600"/>
          <a:ext cx="7391399" cy="2261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7339">
                  <a:extLst>
                    <a:ext uri="{9D8B030D-6E8A-4147-A177-3AD203B41FA5}">
                      <a16:colId xmlns:a16="http://schemas.microsoft.com/office/drawing/2014/main" val="993617361"/>
                    </a:ext>
                  </a:extLst>
                </a:gridCol>
                <a:gridCol w="1239164">
                  <a:extLst>
                    <a:ext uri="{9D8B030D-6E8A-4147-A177-3AD203B41FA5}">
                      <a16:colId xmlns:a16="http://schemas.microsoft.com/office/drawing/2014/main" val="3591328861"/>
                    </a:ext>
                  </a:extLst>
                </a:gridCol>
                <a:gridCol w="528344">
                  <a:extLst>
                    <a:ext uri="{9D8B030D-6E8A-4147-A177-3AD203B41FA5}">
                      <a16:colId xmlns:a16="http://schemas.microsoft.com/office/drawing/2014/main" val="3369165128"/>
                    </a:ext>
                  </a:extLst>
                </a:gridCol>
                <a:gridCol w="401706">
                  <a:extLst>
                    <a:ext uri="{9D8B030D-6E8A-4147-A177-3AD203B41FA5}">
                      <a16:colId xmlns:a16="http://schemas.microsoft.com/office/drawing/2014/main" val="751387036"/>
                    </a:ext>
                  </a:extLst>
                </a:gridCol>
                <a:gridCol w="2389949">
                  <a:extLst>
                    <a:ext uri="{9D8B030D-6E8A-4147-A177-3AD203B41FA5}">
                      <a16:colId xmlns:a16="http://schemas.microsoft.com/office/drawing/2014/main" val="2156323517"/>
                    </a:ext>
                  </a:extLst>
                </a:gridCol>
                <a:gridCol w="1104897">
                  <a:extLst>
                    <a:ext uri="{9D8B030D-6E8A-4147-A177-3AD203B41FA5}">
                      <a16:colId xmlns:a16="http://schemas.microsoft.com/office/drawing/2014/main" val="204728142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O&amp;M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19.3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UIHC O&amp;M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5,268,490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5313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Total Rate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55.5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Total O&amp;M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38,352,497     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61744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3495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O&amp;M % of Total Rate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34.77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%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UIHC % of Total O&amp;M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13.74%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9705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7128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5601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O&amp;M % of Total Rate x UIHC % of Total O&amp;M =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4.78%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16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384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7924800" cy="4114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800" dirty="0"/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381000"/>
            <a:ext cx="7715251" cy="869089"/>
          </a:xfrm>
        </p:spPr>
        <p:txBody>
          <a:bodyPr>
            <a:normAutofit/>
          </a:bodyPr>
          <a:lstStyle/>
          <a:p>
            <a:r>
              <a:rPr lang="en-US" sz="2800" dirty="0"/>
              <a:t>Facilities &amp; Administrative (F&amp;A)</a:t>
            </a:r>
            <a:br>
              <a:rPr lang="en-US" sz="2800" dirty="0"/>
            </a:br>
            <a:r>
              <a:rPr lang="en-US" sz="2800" dirty="0"/>
              <a:t>Costs and Recoveries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/>
              <a:t>…… F&amp;A costs are actual expenses that reconcile to the UI audited Financial Statements.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…… F&amp;A recoveries are generated to reimburse the UI for a portion of F&amp;A costs incurred.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……. Effort is made by Central Administration to return the recoveries to where the expense occurred given actual F&amp;A costs exceed F&amp;A recoveries. 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7719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F&amp;A Negotiation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A formal F&amp;A rate is prepared by the UI and proposed every 4 years.</a:t>
            </a:r>
          </a:p>
          <a:p>
            <a:r>
              <a:rPr lang="en-US" sz="1800" dirty="0"/>
              <a:t>Proposal prepared in accordance with cost principles defined in Uniform Guidance (formerly OMB Circular A-21)</a:t>
            </a:r>
          </a:p>
          <a:p>
            <a:r>
              <a:rPr lang="en-US" sz="1800" dirty="0"/>
              <a:t>Direct Negotiation with Federal Govt.</a:t>
            </a:r>
            <a:endParaRPr lang="en-US" sz="1800" u="sng" dirty="0"/>
          </a:p>
          <a:p>
            <a:pPr lvl="1"/>
            <a:r>
              <a:rPr lang="en-US" sz="1800" dirty="0"/>
              <a:t>Feds review documentation; then perform a site visit</a:t>
            </a:r>
          </a:p>
          <a:p>
            <a:pPr lvl="1"/>
            <a:r>
              <a:rPr lang="en-US" sz="1800" dirty="0"/>
              <a:t>Walk space; interview PI’s, staff &amp; students</a:t>
            </a:r>
          </a:p>
          <a:p>
            <a:pPr lvl="1"/>
            <a:r>
              <a:rPr lang="en-US" sz="1800" dirty="0"/>
              <a:t>FY 2025 is the base year for next rate proposal</a:t>
            </a:r>
          </a:p>
          <a:p>
            <a:r>
              <a:rPr lang="en-US" sz="1800" dirty="0"/>
              <a:t>The approved F&amp;A rate is less than actual F&amp;A rate.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09859" y="1973262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086059" y="687387"/>
            <a:ext cx="68580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dirty="0"/>
              <a:t>University Financial Statements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76459" y="31924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Operations and Maintenance (F)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76459" y="15922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Building Depreciation (F)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76459" y="21256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Equipment Depreciation (F)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76459" y="37258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General Administration (A)</a:t>
            </a: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476459" y="42592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Departmental Administration (A)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476459" y="47926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Sponsored Project Administration (A)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476459" y="53260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Student Service Administration (A)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76459" y="26590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Interest (F)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476459" y="58594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Library (F)</a:t>
            </a: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5353259" y="15922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Instruction and Dept Research (Inst)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5353259" y="2125662"/>
            <a:ext cx="3352800" cy="338554"/>
          </a:xfrm>
          <a:prstGeom prst="rect">
            <a:avLst/>
          </a:prstGeom>
          <a:noFill/>
          <a:ln w="476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 b="1" dirty="0"/>
              <a:t>ORGANIZED RESEARCH (OR)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5353259" y="26590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Other Sponsored Activity (OSA)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5353259" y="31924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Other Institutional Activity (OIA)</a:t>
            </a:r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>
            <a:off x="4362659" y="1068387"/>
            <a:ext cx="0" cy="494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7"/>
          <p:cNvSpPr>
            <a:spLocks noChangeShapeType="1"/>
          </p:cNvSpPr>
          <p:nvPr/>
        </p:nvSpPr>
        <p:spPr bwMode="auto">
          <a:xfrm>
            <a:off x="4819859" y="1068387"/>
            <a:ext cx="0" cy="494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5353259" y="5859462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Exclusions</a:t>
            </a:r>
          </a:p>
        </p:txBody>
      </p:sp>
      <p:sp>
        <p:nvSpPr>
          <p:cNvPr id="23" name="Line 29"/>
          <p:cNvSpPr>
            <a:spLocks noChangeShapeType="1"/>
          </p:cNvSpPr>
          <p:nvPr/>
        </p:nvSpPr>
        <p:spPr bwMode="auto">
          <a:xfrm flipH="1">
            <a:off x="3905459" y="17446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auto">
          <a:xfrm flipH="1">
            <a:off x="3905459" y="22780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31"/>
          <p:cNvSpPr>
            <a:spLocks noChangeShapeType="1"/>
          </p:cNvSpPr>
          <p:nvPr/>
        </p:nvSpPr>
        <p:spPr bwMode="auto">
          <a:xfrm flipH="1">
            <a:off x="3905459" y="28114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 flipH="1">
            <a:off x="3905459" y="33448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3"/>
          <p:cNvSpPr>
            <a:spLocks noChangeShapeType="1"/>
          </p:cNvSpPr>
          <p:nvPr/>
        </p:nvSpPr>
        <p:spPr bwMode="auto">
          <a:xfrm flipH="1">
            <a:off x="3905459" y="38782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 flipH="1">
            <a:off x="3905459" y="44116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5"/>
          <p:cNvSpPr>
            <a:spLocks noChangeShapeType="1"/>
          </p:cNvSpPr>
          <p:nvPr/>
        </p:nvSpPr>
        <p:spPr bwMode="auto">
          <a:xfrm flipH="1">
            <a:off x="3905459" y="49450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6"/>
          <p:cNvSpPr>
            <a:spLocks noChangeShapeType="1"/>
          </p:cNvSpPr>
          <p:nvPr/>
        </p:nvSpPr>
        <p:spPr bwMode="auto">
          <a:xfrm flipH="1">
            <a:off x="3905459" y="54784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7"/>
          <p:cNvSpPr>
            <a:spLocks noChangeShapeType="1"/>
          </p:cNvSpPr>
          <p:nvPr/>
        </p:nvSpPr>
        <p:spPr bwMode="auto">
          <a:xfrm flipH="1">
            <a:off x="3905459" y="60118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8"/>
          <p:cNvSpPr>
            <a:spLocks noChangeShapeType="1"/>
          </p:cNvSpPr>
          <p:nvPr/>
        </p:nvSpPr>
        <p:spPr bwMode="auto">
          <a:xfrm>
            <a:off x="4819859" y="17446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9"/>
          <p:cNvSpPr>
            <a:spLocks noChangeShapeType="1"/>
          </p:cNvSpPr>
          <p:nvPr/>
        </p:nvSpPr>
        <p:spPr bwMode="auto">
          <a:xfrm>
            <a:off x="4819859" y="22780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40"/>
          <p:cNvSpPr>
            <a:spLocks noChangeShapeType="1"/>
          </p:cNvSpPr>
          <p:nvPr/>
        </p:nvSpPr>
        <p:spPr bwMode="auto">
          <a:xfrm>
            <a:off x="4819859" y="28114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41"/>
          <p:cNvSpPr>
            <a:spLocks noChangeShapeType="1"/>
          </p:cNvSpPr>
          <p:nvPr/>
        </p:nvSpPr>
        <p:spPr bwMode="auto">
          <a:xfrm>
            <a:off x="4819859" y="33448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42"/>
          <p:cNvSpPr>
            <a:spLocks noChangeShapeType="1"/>
          </p:cNvSpPr>
          <p:nvPr/>
        </p:nvSpPr>
        <p:spPr bwMode="auto">
          <a:xfrm>
            <a:off x="4819859" y="601186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476459" y="1220787"/>
            <a:ext cx="3352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u="sng" dirty="0"/>
              <a:t>F&amp;A Cost Groups</a:t>
            </a:r>
          </a:p>
        </p:txBody>
      </p:sp>
      <p:sp>
        <p:nvSpPr>
          <p:cNvPr id="38" name="Text Box 44"/>
          <p:cNvSpPr txBox="1">
            <a:spLocks noChangeArrowheads="1"/>
          </p:cNvSpPr>
          <p:nvPr/>
        </p:nvSpPr>
        <p:spPr bwMode="auto">
          <a:xfrm>
            <a:off x="5353259" y="1220787"/>
            <a:ext cx="3352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u="sng"/>
              <a:t>Direct Cost Groups (Bases)</a:t>
            </a:r>
          </a:p>
        </p:txBody>
      </p:sp>
      <p:sp>
        <p:nvSpPr>
          <p:cNvPr id="39" name="Text Box 45"/>
          <p:cNvSpPr txBox="1">
            <a:spLocks noChangeArrowheads="1"/>
          </p:cNvSpPr>
          <p:nvPr/>
        </p:nvSpPr>
        <p:spPr bwMode="auto">
          <a:xfrm>
            <a:off x="457200" y="228600"/>
            <a:ext cx="6858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dirty="0"/>
              <a:t>F&amp;A Rate Calculation</a:t>
            </a:r>
          </a:p>
        </p:txBody>
      </p:sp>
    </p:spTree>
    <p:extLst>
      <p:ext uri="{BB962C8B-B14F-4D97-AF65-F5344CB8AC3E}">
        <p14:creationId xmlns:p14="http://schemas.microsoft.com/office/powerpoint/2010/main" val="4240431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38200" y="9906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181600" y="22098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Operations and Maintenance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Building Depreciation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181600" y="11430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Equipment Depreciation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181600" y="27432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General Administration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5181600" y="32766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Departmental Administration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181600" y="38100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Sponsored Project Administration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181600" y="43434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Student Service Administration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181600" y="16764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Interest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181600" y="4876800"/>
            <a:ext cx="33528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Library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752600" y="5867400"/>
            <a:ext cx="914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Inst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200400" y="5867400"/>
            <a:ext cx="914400" cy="384175"/>
          </a:xfrm>
          <a:prstGeom prst="rect">
            <a:avLst/>
          </a:prstGeom>
          <a:noFill/>
          <a:ln w="476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 b="1"/>
              <a:t>OR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5105400" y="5867400"/>
            <a:ext cx="914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OSA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6553200" y="5867400"/>
            <a:ext cx="914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OIA</a:t>
            </a:r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4648200" y="7620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46482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>
            <a:off x="4648200" y="1295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4648200" y="182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4648200" y="2362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>
            <a:off x="46482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5181600" y="609600"/>
            <a:ext cx="3352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u="sng" dirty="0"/>
              <a:t>F&amp;A Cost Groups</a:t>
            </a:r>
          </a:p>
        </p:txBody>
      </p:sp>
      <p:sp>
        <p:nvSpPr>
          <p:cNvPr id="4132" name="Line 36"/>
          <p:cNvSpPr>
            <a:spLocks noChangeShapeType="1"/>
          </p:cNvSpPr>
          <p:nvPr/>
        </p:nvSpPr>
        <p:spPr bwMode="auto">
          <a:xfrm>
            <a:off x="4648200" y="3429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4648200" y="3962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>
            <a:off x="4648200" y="4495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>
            <a:off x="3657600" y="762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 flipH="1">
            <a:off x="2209800" y="5257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 flipH="1">
            <a:off x="4648200" y="5257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1" name="Line 45"/>
          <p:cNvSpPr>
            <a:spLocks noChangeShapeType="1"/>
          </p:cNvSpPr>
          <p:nvPr/>
        </p:nvSpPr>
        <p:spPr bwMode="auto">
          <a:xfrm>
            <a:off x="70866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1752600" y="5410200"/>
            <a:ext cx="914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3200400" y="5410200"/>
            <a:ext cx="914400" cy="384175"/>
          </a:xfrm>
          <a:prstGeom prst="rect">
            <a:avLst/>
          </a:prstGeom>
          <a:noFill/>
          <a:ln w="476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1600" b="1"/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5105400" y="5410200"/>
            <a:ext cx="914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6553200" y="5410200"/>
            <a:ext cx="914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>
            <a:off x="22098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>
            <a:off x="36576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>
            <a:off x="55626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152400" y="5867400"/>
            <a:ext cx="144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Denominator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200548" y="54102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dirty="0"/>
              <a:t>Numerator</a:t>
            </a:r>
          </a:p>
        </p:txBody>
      </p:sp>
    </p:spTree>
    <p:extLst>
      <p:ext uri="{BB962C8B-B14F-4D97-AF65-F5344CB8AC3E}">
        <p14:creationId xmlns:p14="http://schemas.microsoft.com/office/powerpoint/2010/main" val="166534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93406"/>
              </p:ext>
            </p:extLst>
          </p:nvPr>
        </p:nvGraphicFramePr>
        <p:xfrm>
          <a:off x="664724" y="1024751"/>
          <a:ext cx="7628091" cy="5205373"/>
        </p:xfrm>
        <a:graphic>
          <a:graphicData uri="http://schemas.openxmlformats.org/drawingml/2006/table">
            <a:tbl>
              <a:tblPr/>
              <a:tblGrid>
                <a:gridCol w="906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6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0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7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51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28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5722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Facilities: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Proposal Uncapped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Proposal Capped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Negotiated Rate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til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FY22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Negotiated Rate beg. FY23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Building Depreciation (BD)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Equipment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Depr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(ED)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Interest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Oper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Maint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(O&amp;M)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Library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(Lib)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Subtotal Facility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93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30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Administrative: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General Admin   (GA)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Departmental Admin (DA)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Sponsored Programs Admin   (SPA)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1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Subtotal Admin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41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F&amp;A Rate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340" y="704790"/>
            <a:ext cx="87589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FY2021F&amp;A Rate by Component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899" y="6169976"/>
            <a:ext cx="8534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		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832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811705"/>
              </p:ext>
            </p:extLst>
          </p:nvPr>
        </p:nvGraphicFramePr>
        <p:xfrm>
          <a:off x="3162300" y="1752600"/>
          <a:ext cx="2590800" cy="2274883"/>
        </p:xfrm>
        <a:graphic>
          <a:graphicData uri="http://schemas.openxmlformats.org/drawingml/2006/table">
            <a:tbl>
              <a:tblPr/>
              <a:tblGrid>
                <a:gridCol w="1496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2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547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sng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Total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Recoveries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$  108.78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193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Expenditures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800" u="sng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sng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$  153.36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193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Under Recovery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$  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(44.58)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81400" y="5257800"/>
            <a:ext cx="472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* Amounts in millions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7620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+mj-lt"/>
              </a:rPr>
              <a:t>FY2024 F&amp;A Recoveries versus F&amp;A Overhead Expenditures</a:t>
            </a:r>
          </a:p>
        </p:txBody>
      </p:sp>
    </p:spTree>
    <p:extLst>
      <p:ext uri="{BB962C8B-B14F-4D97-AF65-F5344CB8AC3E}">
        <p14:creationId xmlns:p14="http://schemas.microsoft.com/office/powerpoint/2010/main" val="568975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27379"/>
              </p:ext>
            </p:extLst>
          </p:nvPr>
        </p:nvGraphicFramePr>
        <p:xfrm>
          <a:off x="2036736" y="1436132"/>
          <a:ext cx="4919472" cy="3840480"/>
        </p:xfrm>
        <a:graphic>
          <a:graphicData uri="http://schemas.openxmlformats.org/drawingml/2006/table">
            <a:tbl>
              <a:tblPr bandCol="1">
                <a:tableStyleId>{2D5ABB26-0587-4C30-8999-92F81FD0307C}</a:tableStyleId>
              </a:tblPr>
              <a:tblGrid>
                <a:gridCol w="2980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8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7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 dirty="0">
                          <a:effectLst/>
                        </a:rPr>
                        <a:t>College/Unit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Total</a:t>
                      </a:r>
                    </a:p>
                    <a:p>
                      <a:pPr algn="ctr" fontAlgn="b"/>
                      <a:r>
                        <a:rPr lang="en-US" sz="1800" u="sng" strike="noStrike" baseline="0" dirty="0">
                          <a:effectLst/>
                        </a:rPr>
                        <a:t> </a:t>
                      </a:r>
                      <a:r>
                        <a:rPr lang="en-US" sz="1800" u="sng" strike="noStrike" dirty="0">
                          <a:effectLst/>
                        </a:rPr>
                        <a:t>Recoveries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Liberal Arts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14,235,259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     267,441 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Dentistry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  1,803,638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  1,703,913 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10,051,571 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Law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     133,208 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Medicine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61,277,450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     919,768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Pharmacy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  1,494,187 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 Health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       10,974,468 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Non-Collegiate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sng" strike="noStrike" dirty="0">
                          <a:solidFill>
                            <a:schemeClr val="tx1"/>
                          </a:solidFill>
                          <a:effectLst/>
                        </a:rPr>
                        <a:t>$           5,923,988 </a:t>
                      </a:r>
                      <a:endParaRPr lang="en-US" sz="1800" b="0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5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$       108,784,891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00772" y="73642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+mj-lt"/>
              </a:rPr>
              <a:t>F&amp;A Recoveries Generated by Each College – FY2024</a:t>
            </a:r>
          </a:p>
        </p:txBody>
      </p:sp>
    </p:spTree>
    <p:extLst>
      <p:ext uri="{BB962C8B-B14F-4D97-AF65-F5344CB8AC3E}">
        <p14:creationId xmlns:p14="http://schemas.microsoft.com/office/powerpoint/2010/main" val="1801680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Distribution of Recoveries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Effort is made by Central Administration to return the recoveries to where the expense occurred.  </a:t>
            </a:r>
          </a:p>
          <a:p>
            <a:endParaRPr lang="en-US" sz="1800" dirty="0"/>
          </a:p>
          <a:p>
            <a:r>
              <a:rPr lang="en-US" sz="1800" dirty="0"/>
              <a:t>FY24 = $108.8M Distribution </a:t>
            </a:r>
          </a:p>
          <a:p>
            <a:pPr lvl="1"/>
            <a:r>
              <a:rPr lang="en-US" sz="1800" dirty="0"/>
              <a:t>General Education Fund = $71.3M</a:t>
            </a:r>
          </a:p>
          <a:p>
            <a:pPr lvl="1"/>
            <a:r>
              <a:rPr lang="en-US" sz="1800" dirty="0"/>
              <a:t>Research Facility Funds = $12.2M</a:t>
            </a:r>
          </a:p>
          <a:p>
            <a:pPr lvl="1"/>
            <a:r>
              <a:rPr lang="en-US" sz="1800" dirty="0"/>
              <a:t>UIHC = $4.8M</a:t>
            </a:r>
          </a:p>
          <a:p>
            <a:pPr lvl="1"/>
            <a:r>
              <a:rPr lang="en-US" sz="1800" dirty="0"/>
              <a:t>TTI Plant Fund = $11.2M</a:t>
            </a:r>
          </a:p>
          <a:p>
            <a:pPr lvl="1"/>
            <a:r>
              <a:rPr lang="en-US" sz="1800" dirty="0"/>
              <a:t>Oakdale Campus = $0.7M</a:t>
            </a:r>
          </a:p>
          <a:p>
            <a:pPr lvl="1"/>
            <a:r>
              <a:rPr lang="en-US" sz="1800" dirty="0"/>
              <a:t>Clinical Trials = $5.7M</a:t>
            </a:r>
          </a:p>
          <a:p>
            <a:pPr lvl="1"/>
            <a:r>
              <a:rPr lang="en-US" sz="1800" dirty="0"/>
              <a:t>VPR = $2.7</a:t>
            </a:r>
          </a:p>
          <a:p>
            <a:pPr lvl="1"/>
            <a:r>
              <a:rPr lang="en-US" sz="1800" dirty="0"/>
              <a:t>Other = $0.2M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148025"/>
      </p:ext>
    </p:extLst>
  </p:cSld>
  <p:clrMapOvr>
    <a:masterClrMapping/>
  </p:clrMapOvr>
</p:sld>
</file>

<file path=ppt/theme/theme1.xml><?xml version="1.0" encoding="utf-8"?>
<a:theme xmlns:a="http://schemas.openxmlformats.org/drawingml/2006/main" name="IOWA-PPT-Template-Standard-2022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IOWA-PPT-Template-Standard-2022</Template>
  <TotalTime>14889</TotalTime>
  <Words>777</Words>
  <Application>Microsoft Office PowerPoint</Application>
  <PresentationFormat>On-screen Show (4:3)</PresentationFormat>
  <Paragraphs>227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Roboto</vt:lpstr>
      <vt:lpstr>Roboto Black</vt:lpstr>
      <vt:lpstr>IOWA-PPT-Template-Standard-2022</vt:lpstr>
      <vt:lpstr>Facilities &amp; Administrative Costs and Recoveries</vt:lpstr>
      <vt:lpstr>Facilities &amp; Administrative (F&amp;A) Costs and Recoveries</vt:lpstr>
      <vt:lpstr>F&amp;A Negotiation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Distribution of Recoveries</vt:lpstr>
      <vt:lpstr>Distribution of Recoveries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 F&amp;A Recoveries</dc:title>
  <dc:creator>tljohnsn</dc:creator>
  <cp:lastModifiedBy>Welter, Ted A</cp:lastModifiedBy>
  <cp:revision>647</cp:revision>
  <cp:lastPrinted>2019-01-22T20:56:03Z</cp:lastPrinted>
  <dcterms:created xsi:type="dcterms:W3CDTF">2010-11-11T20:53:09Z</dcterms:created>
  <dcterms:modified xsi:type="dcterms:W3CDTF">2025-03-12T16:26:06Z</dcterms:modified>
</cp:coreProperties>
</file>